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7"/>
  </p:notesMasterIdLst>
  <p:sldIdLst>
    <p:sldId id="282" r:id="rId5"/>
    <p:sldId id="332" r:id="rId6"/>
    <p:sldId id="362" r:id="rId7"/>
    <p:sldId id="336" r:id="rId8"/>
    <p:sldId id="338" r:id="rId9"/>
    <p:sldId id="275" r:id="rId10"/>
    <p:sldId id="340" r:id="rId11"/>
    <p:sldId id="363" r:id="rId12"/>
    <p:sldId id="284" r:id="rId13"/>
    <p:sldId id="334" r:id="rId14"/>
    <p:sldId id="342" r:id="rId15"/>
    <p:sldId id="343" r:id="rId16"/>
    <p:sldId id="344" r:id="rId17"/>
    <p:sldId id="345" r:id="rId18"/>
    <p:sldId id="329" r:id="rId19"/>
    <p:sldId id="311" r:id="rId20"/>
    <p:sldId id="365" r:id="rId21"/>
    <p:sldId id="367" r:id="rId22"/>
    <p:sldId id="366" r:id="rId23"/>
    <p:sldId id="368" r:id="rId24"/>
    <p:sldId id="369" r:id="rId25"/>
    <p:sldId id="370" r:id="rId26"/>
    <p:sldId id="372" r:id="rId27"/>
    <p:sldId id="373" r:id="rId28"/>
    <p:sldId id="375" r:id="rId29"/>
    <p:sldId id="354" r:id="rId30"/>
    <p:sldId id="353" r:id="rId31"/>
    <p:sldId id="356" r:id="rId32"/>
    <p:sldId id="355" r:id="rId33"/>
    <p:sldId id="358" r:id="rId34"/>
    <p:sldId id="374" r:id="rId35"/>
    <p:sldId id="364" r:id="rId36"/>
  </p:sldIdLst>
  <p:sldSz cx="18288000" cy="10287000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Lato" panose="020F0502020204030203" pitchFamily="34" charset="0"/>
      <p:regular r:id="rId42"/>
      <p:bold r:id="rId43"/>
      <p:italic r:id="rId44"/>
      <p:boldItalic r:id="rId45"/>
    </p:embeddedFont>
    <p:embeddedFont>
      <p:font typeface="Montserrat Classic" panose="020B0604020202020204" charset="0"/>
      <p:regular r:id="rId46"/>
    </p:embeddedFont>
    <p:embeddedFont>
      <p:font typeface="Poppins" panose="00000500000000000000" pitchFamily="2" charset="0"/>
      <p:regular r:id="rId47"/>
      <p:bold r:id="rId48"/>
      <p:italic r:id="rId49"/>
      <p:boldItalic r:id="rId50"/>
    </p:embeddedFont>
    <p:embeddedFont>
      <p:font typeface="Roboto" panose="02000000000000000000" pitchFamily="2" charset="0"/>
      <p:regular r:id="rId51"/>
      <p:bold r:id="rId52"/>
      <p:italic r:id="rId53"/>
      <p:bold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71FF"/>
    <a:srgbClr val="001460"/>
    <a:srgbClr val="4F5EFA"/>
    <a:srgbClr val="000921"/>
    <a:srgbClr val="003CD3"/>
    <a:srgbClr val="F9F9F9"/>
    <a:srgbClr val="AAB8FF"/>
    <a:srgbClr val="F8F8F8"/>
    <a:srgbClr val="CC0001"/>
    <a:srgbClr val="0019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15" autoAdjust="0"/>
    <p:restoredTop sz="94264" autoAdjust="0"/>
  </p:normalViewPr>
  <p:slideViewPr>
    <p:cSldViewPr>
      <p:cViewPr varScale="1">
        <p:scale>
          <a:sx n="55" d="100"/>
          <a:sy n="55" d="100"/>
        </p:scale>
        <p:origin x="48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14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6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2.fntdata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52" Type="http://schemas.openxmlformats.org/officeDocument/2006/relationships/font" Target="fonts/font15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082923987793532E-2"/>
          <c:y val="1.9377272442924778E-2"/>
          <c:w val="0.9652982623048959"/>
          <c:h val="0.9672076927888965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1968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0014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B0DD-4725-8AF8-6D175737A506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2.1</c:v>
                </c:pt>
                <c:pt idx="1">
                  <c:v>2.9</c:v>
                </c:pt>
                <c:pt idx="2">
                  <c:v>4</c:v>
                </c:pt>
                <c:pt idx="3">
                  <c:v>9.3000000000000007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8A-472F-9385-9C6708F3852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4F5EFA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</c:v>
                </c:pt>
                <c:pt idx="1">
                  <c:v>2.2000000000000002</c:v>
                </c:pt>
                <c:pt idx="2">
                  <c:v>3.3</c:v>
                </c:pt>
                <c:pt idx="3">
                  <c:v>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8A-472F-9385-9C6708F3852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7B8A-472F-9385-9C6708F385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990547712"/>
        <c:axId val="1990554784"/>
      </c:barChart>
      <c:catAx>
        <c:axId val="19905477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90554784"/>
        <c:crosses val="autoZero"/>
        <c:auto val="1"/>
        <c:lblAlgn val="ctr"/>
        <c:lblOffset val="100"/>
        <c:noMultiLvlLbl val="0"/>
      </c:catAx>
      <c:valAx>
        <c:axId val="19905547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90547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22EDF9-C5C6-43E0-8394-B811F0DAF3F5}" type="datetimeFigureOut">
              <a:rPr lang="en-IN" smtClean="0"/>
              <a:t>14-02-2023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0174E6-329A-4164-BF13-33386995A64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7965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s.gov.uk/peoplepopulationandcommunity/culturalidentity/ethnicity/bulletins/ethnicgroupenglandandwales/census2021#ethnic-groups-in-england-and-wales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pr.co/wp-content/uploads/2022/07/regions-england-map-891x1024.jpe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ethnicity-facts-figures.service.gov.uk/uk-population-by-ethnicity/national-and-regional-populations/regional-ethnic-diversity/latest#areas-of-england-and-wales-by-ethnicity" TargetMode="External"/><Relationship Id="rId4" Type="http://schemas.openxmlformats.org/officeDocument/2006/relationships/hyperlink" Target="https://www.researchgate.net/profile/Bethany-Toma/publication/328861101/figure/fig1/AS:691532764045312@1541885667268/Map-of-NUTS-1-regions-in-the-UK-3.ppm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sultancy.uk/news/30650/chinese-owned-businesses-create-60000-jobs-in-uk#:~:text=Businesses%20owned%20by%20Chinese%20nationals,60%2C000%20jobs%20across%20all%20industries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0" i="0" u="none" strike="noStrike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www.ons.gov.uk</a:t>
            </a:r>
            <a:endParaRPr lang="en-IN" b="0" dirty="0">
              <a:effectLst/>
            </a:endParaRPr>
          </a:p>
          <a:p>
            <a:br>
              <a:rPr lang="en-IN" dirty="0"/>
            </a:b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174E6-329A-4164-BF13-33386995A64B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448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174E6-329A-4164-BF13-33386995A64B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27229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174E6-329A-4164-BF13-33386995A64B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05654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174E6-329A-4164-BF13-33386995A64B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4569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174E6-329A-4164-BF13-33386995A64B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96596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4000" b="1" dirty="0">
                <a:solidFill>
                  <a:schemeClr val="tx1"/>
                </a:solidFill>
              </a:rPr>
              <a:t>SLIDE OPTION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174E6-329A-4164-BF13-33386995A64B}" type="slidenum">
              <a:rPr lang="en-IN" smtClean="0"/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485904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174E6-329A-4164-BF13-33386995A64B}" type="slidenum">
              <a:rPr lang="en-IN" smtClean="0"/>
              <a:t>26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6246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174E6-329A-4164-BF13-33386995A64B}" type="slidenum">
              <a:rPr lang="en-IN" smtClean="0"/>
              <a:t>27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105441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174E6-329A-4164-BF13-33386995A64B}" type="slidenum">
              <a:rPr lang="en-IN" smtClean="0"/>
              <a:t>28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955782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174E6-329A-4164-BF13-33386995A64B}" type="slidenum">
              <a:rPr lang="en-IN" smtClean="0"/>
              <a:t>29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849113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174E6-329A-4164-BF13-33386995A64B}" type="slidenum">
              <a:rPr lang="en-IN" smtClean="0"/>
              <a:t>30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43429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174E6-329A-4164-BF13-33386995A64B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445943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174E6-329A-4164-BF13-33386995A64B}" type="slidenum">
              <a:rPr lang="en-IN" smtClean="0"/>
              <a:t>31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61235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174E6-329A-4164-BF13-33386995A64B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03319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Around 2.5 million households contain members from at least 2 different Asian ethnic groups.</a:t>
            </a:r>
            <a:endParaRPr lang="en-US" sz="28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SOURCE: </a:t>
            </a:r>
            <a:r>
              <a:rPr lang="en-US" sz="1800" b="0" i="0" u="sng" strike="noStrike" dirty="0">
                <a:solidFill>
                  <a:srgbClr val="2200CC"/>
                </a:solidFill>
                <a:effectLst/>
                <a:latin typeface="Arial" panose="020B0604020202020204" pitchFamily="34" charset="0"/>
                <a:hlinkClick r:id="rId3"/>
              </a:rPr>
              <a:t>https://www.ons.gov.uk/peoplepopulationandcommunity/culturalidentity/ethnicity/bulletins/ethnicgroupenglandandwales/census2021#ethnic-groups-in-england-and-wales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en-US" sz="2800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174E6-329A-4164-BF13-33386995A64B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44545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3000"/>
              </a:spcAft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In 2021, 72.1% of students from Chinese ethnic group got a higher education place in the UK – the highest entry rate out of all ethnic group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174E6-329A-4164-BF13-33386995A64B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4421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0" i="0" u="sng" strike="noStrike" dirty="0">
                <a:solidFill>
                  <a:srgbClr val="2200CC"/>
                </a:solidFill>
                <a:effectLst/>
                <a:latin typeface="Arial" panose="020B0604020202020204" pitchFamily="34" charset="0"/>
                <a:hlinkClick r:id="rId3"/>
              </a:rPr>
              <a:t>https://www.mappr.co/wp-content/uploads/2022/07/regions-england-map-891x1024.jpeg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en-I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0" i="0" u="sng" strike="noStrike" dirty="0">
                <a:solidFill>
                  <a:srgbClr val="2200CC"/>
                </a:solidFill>
                <a:effectLst/>
                <a:latin typeface="Arial" panose="020B0604020202020204" pitchFamily="34" charset="0"/>
                <a:hlinkClick r:id="rId4"/>
              </a:rPr>
              <a:t>https://www.researchgate.net/profile/Bethany-Toma/publication/328861101/figure/fig1/AS:691532764045312@1541885667268/Map-of-NUTS-1-regions-in-the-UK-3.ppm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en-I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0" i="0" u="sng" strike="noStrike" dirty="0">
                <a:solidFill>
                  <a:srgbClr val="2200CC"/>
                </a:solidFill>
                <a:effectLst/>
                <a:latin typeface="Arial" panose="020B0604020202020204" pitchFamily="34" charset="0"/>
                <a:hlinkClick r:id="rId5"/>
              </a:rPr>
              <a:t>https://www.ethnicity-facts-figures.service.gov.uk/uk-population-by-ethnicity/national-and-regional-populations/regional-ethnic-diversity/latest#areas-of-england-and-wales-by-ethnicity</a:t>
            </a:r>
            <a:endParaRPr lang="en-IN" b="0" dirty="0">
              <a:effectLst/>
            </a:endParaRPr>
          </a:p>
          <a:p>
            <a:br>
              <a:rPr lang="en-IN" dirty="0"/>
            </a:b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174E6-329A-4164-BF13-33386995A64B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92608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3000"/>
              </a:spcAft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In 2021, 72.1% of students from Chinese ethnic group got a higher education place in the UK – the highest entry rate out of all ethnic group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174E6-329A-4164-BF13-33386995A64B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61420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800" b="0" i="0" u="sng" strike="noStrike" dirty="0">
                <a:solidFill>
                  <a:srgbClr val="2200CC"/>
                </a:solidFill>
                <a:effectLst/>
                <a:latin typeface="Arial" panose="020B0604020202020204" pitchFamily="34" charset="0"/>
                <a:hlinkClick r:id="rId3"/>
              </a:rPr>
              <a:t>https://www.consultancy.uk/news/30650/chinese-owned-businesses-create-60000-jobs-in-uk#:~:text=Businesses%20owned%20by%20Chinese%20nationals,60%2C000%20jobs%20across%20all%20industries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br>
              <a:rPr lang="en-IN" dirty="0"/>
            </a:b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174E6-329A-4164-BF13-33386995A64B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8069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174E6-329A-4164-BF13-33386995A64B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35406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10" Type="http://schemas.openxmlformats.org/officeDocument/2006/relationships/image" Target="../media/image45.jpeg"/><Relationship Id="rId4" Type="http://schemas.openxmlformats.org/officeDocument/2006/relationships/image" Target="../media/image5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6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26" Type="http://schemas.openxmlformats.org/officeDocument/2006/relationships/image" Target="../media/image66.png"/><Relationship Id="rId3" Type="http://schemas.openxmlformats.org/officeDocument/2006/relationships/image" Target="../media/image7.jpg"/><Relationship Id="rId21" Type="http://schemas.openxmlformats.org/officeDocument/2006/relationships/image" Target="../media/image61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jpg"/><Relationship Id="rId25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1.png"/><Relationship Id="rId24" Type="http://schemas.openxmlformats.org/officeDocument/2006/relationships/image" Target="../media/image64.png"/><Relationship Id="rId5" Type="http://schemas.openxmlformats.org/officeDocument/2006/relationships/image" Target="../media/image6.sv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4" Type="http://schemas.openxmlformats.org/officeDocument/2006/relationships/image" Target="../media/image5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Relationship Id="rId22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7.png"/><Relationship Id="rId21" Type="http://schemas.openxmlformats.org/officeDocument/2006/relationships/hyperlink" Target="https://www.oneindia.com/" TargetMode="External"/><Relationship Id="rId42" Type="http://schemas.openxmlformats.org/officeDocument/2006/relationships/hyperlink" Target="https://sandesh.com/" TargetMode="External"/><Relationship Id="rId47" Type="http://schemas.openxmlformats.org/officeDocument/2006/relationships/image" Target="../media/image88.png"/><Relationship Id="rId63" Type="http://schemas.openxmlformats.org/officeDocument/2006/relationships/image" Target="../media/image96.png"/><Relationship Id="rId68" Type="http://schemas.openxmlformats.org/officeDocument/2006/relationships/image" Target="../media/image100.png"/><Relationship Id="rId84" Type="http://schemas.openxmlformats.org/officeDocument/2006/relationships/image" Target="../media/image114.png"/><Relationship Id="rId16" Type="http://schemas.openxmlformats.org/officeDocument/2006/relationships/image" Target="../media/image72.png"/><Relationship Id="rId11" Type="http://schemas.openxmlformats.org/officeDocument/2006/relationships/hyperlink" Target="https://www.sportskeeda.com/" TargetMode="External"/><Relationship Id="rId32" Type="http://schemas.openxmlformats.org/officeDocument/2006/relationships/hyperlink" Target="https://www.punjabkesari.in/" TargetMode="External"/><Relationship Id="rId37" Type="http://schemas.openxmlformats.org/officeDocument/2006/relationships/image" Target="../media/image83.png"/><Relationship Id="rId53" Type="http://schemas.openxmlformats.org/officeDocument/2006/relationships/image" Target="../media/image91.png"/><Relationship Id="rId58" Type="http://schemas.openxmlformats.org/officeDocument/2006/relationships/hyperlink" Target="https://www.tribunnews.com/" TargetMode="External"/><Relationship Id="rId74" Type="http://schemas.openxmlformats.org/officeDocument/2006/relationships/image" Target="../media/image104.png"/><Relationship Id="rId79" Type="http://schemas.openxmlformats.org/officeDocument/2006/relationships/image" Target="../media/image109.png"/><Relationship Id="rId5" Type="http://schemas.openxmlformats.org/officeDocument/2006/relationships/image" Target="../media/image6.svg"/><Relationship Id="rId19" Type="http://schemas.openxmlformats.org/officeDocument/2006/relationships/hyperlink" Target="https://www.abplive.com/" TargetMode="External"/><Relationship Id="rId14" Type="http://schemas.openxmlformats.org/officeDocument/2006/relationships/image" Target="../media/image71.png"/><Relationship Id="rId22" Type="http://schemas.openxmlformats.org/officeDocument/2006/relationships/image" Target="../media/image75.png"/><Relationship Id="rId27" Type="http://schemas.openxmlformats.org/officeDocument/2006/relationships/hyperlink" Target="https://www.bhaskar.com/" TargetMode="External"/><Relationship Id="rId30" Type="http://schemas.openxmlformats.org/officeDocument/2006/relationships/hyperlink" Target="https://zeenews.india.com/" TargetMode="External"/><Relationship Id="rId35" Type="http://schemas.openxmlformats.org/officeDocument/2006/relationships/image" Target="../media/image82.png"/><Relationship Id="rId43" Type="http://schemas.openxmlformats.org/officeDocument/2006/relationships/image" Target="../media/image86.jpeg"/><Relationship Id="rId48" Type="http://schemas.openxmlformats.org/officeDocument/2006/relationships/hyperlink" Target="https://www.vikatan.com/" TargetMode="External"/><Relationship Id="rId56" Type="http://schemas.openxmlformats.org/officeDocument/2006/relationships/hyperlink" Target="https://www.pikiran-rakyat.com/" TargetMode="External"/><Relationship Id="rId64" Type="http://schemas.openxmlformats.org/officeDocument/2006/relationships/hyperlink" Target="https://www.dinamalar.com/" TargetMode="External"/><Relationship Id="rId69" Type="http://schemas.openxmlformats.org/officeDocument/2006/relationships/hyperlink" Target="https://www.siasat.pk/" TargetMode="External"/><Relationship Id="rId77" Type="http://schemas.openxmlformats.org/officeDocument/2006/relationships/image" Target="../media/image107.png"/><Relationship Id="rId8" Type="http://schemas.openxmlformats.org/officeDocument/2006/relationships/image" Target="../media/image68.png"/><Relationship Id="rId51" Type="http://schemas.openxmlformats.org/officeDocument/2006/relationships/image" Target="../media/image90.jpeg"/><Relationship Id="rId72" Type="http://schemas.openxmlformats.org/officeDocument/2006/relationships/image" Target="../media/image102.png"/><Relationship Id="rId80" Type="http://schemas.openxmlformats.org/officeDocument/2006/relationships/image" Target="../media/image110.png"/><Relationship Id="rId85" Type="http://schemas.openxmlformats.org/officeDocument/2006/relationships/image" Target="../media/image115.png"/><Relationship Id="rId3" Type="http://schemas.openxmlformats.org/officeDocument/2006/relationships/image" Target="../media/image7.jpg"/><Relationship Id="rId12" Type="http://schemas.openxmlformats.org/officeDocument/2006/relationships/image" Target="../media/image70.png"/><Relationship Id="rId17" Type="http://schemas.openxmlformats.org/officeDocument/2006/relationships/hyperlink" Target="https://www.hindustantimes.com/" TargetMode="External"/><Relationship Id="rId25" Type="http://schemas.openxmlformats.org/officeDocument/2006/relationships/hyperlink" Target="https://www.indiatoday.in/" TargetMode="External"/><Relationship Id="rId33" Type="http://schemas.openxmlformats.org/officeDocument/2006/relationships/image" Target="../media/image81.png"/><Relationship Id="rId38" Type="http://schemas.openxmlformats.org/officeDocument/2006/relationships/hyperlink" Target="https://www.momspresso.com/" TargetMode="External"/><Relationship Id="rId46" Type="http://schemas.openxmlformats.org/officeDocument/2006/relationships/hyperlink" Target="https://www.prothomalo.com/" TargetMode="External"/><Relationship Id="rId59" Type="http://schemas.openxmlformats.org/officeDocument/2006/relationships/image" Target="../media/image94.png"/><Relationship Id="rId67" Type="http://schemas.openxmlformats.org/officeDocument/2006/relationships/image" Target="../media/image99.png"/><Relationship Id="rId20" Type="http://schemas.openxmlformats.org/officeDocument/2006/relationships/image" Target="../media/image74.png"/><Relationship Id="rId41" Type="http://schemas.openxmlformats.org/officeDocument/2006/relationships/image" Target="../media/image85.png"/><Relationship Id="rId54" Type="http://schemas.openxmlformats.org/officeDocument/2006/relationships/hyperlink" Target="https://www.detik.com/" TargetMode="External"/><Relationship Id="rId62" Type="http://schemas.openxmlformats.org/officeDocument/2006/relationships/hyperlink" Target="https://www.urdupoint.com/" TargetMode="External"/><Relationship Id="rId70" Type="http://schemas.openxmlformats.org/officeDocument/2006/relationships/image" Target="../media/image101.png"/><Relationship Id="rId75" Type="http://schemas.openxmlformats.org/officeDocument/2006/relationships/image" Target="../media/image105.png"/><Relationship Id="rId83" Type="http://schemas.openxmlformats.org/officeDocument/2006/relationships/image" Target="../media/image113.png"/><Relationship Id="rId88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5" Type="http://schemas.openxmlformats.org/officeDocument/2006/relationships/hyperlink" Target="https://www.firstcry.com/" TargetMode="External"/><Relationship Id="rId23" Type="http://schemas.openxmlformats.org/officeDocument/2006/relationships/hyperlink" Target="https://www.republicworld.com/" TargetMode="External"/><Relationship Id="rId28" Type="http://schemas.openxmlformats.org/officeDocument/2006/relationships/image" Target="../media/image78.png"/><Relationship Id="rId36" Type="http://schemas.openxmlformats.org/officeDocument/2006/relationships/hyperlink" Target="https://www.thehindu.com/" TargetMode="External"/><Relationship Id="rId49" Type="http://schemas.openxmlformats.org/officeDocument/2006/relationships/image" Target="../media/image89.png"/><Relationship Id="rId57" Type="http://schemas.openxmlformats.org/officeDocument/2006/relationships/image" Target="../media/image93.png"/><Relationship Id="rId10" Type="http://schemas.openxmlformats.org/officeDocument/2006/relationships/image" Target="../media/image69.gif"/><Relationship Id="rId31" Type="http://schemas.openxmlformats.org/officeDocument/2006/relationships/image" Target="../media/image80.png"/><Relationship Id="rId44" Type="http://schemas.openxmlformats.org/officeDocument/2006/relationships/hyperlink" Target="https://www.bd-pratidin.com/" TargetMode="External"/><Relationship Id="rId52" Type="http://schemas.openxmlformats.org/officeDocument/2006/relationships/hyperlink" Target="https://www.muslimpro.com/" TargetMode="External"/><Relationship Id="rId60" Type="http://schemas.openxmlformats.org/officeDocument/2006/relationships/hyperlink" Target="https://southradios.com/" TargetMode="External"/><Relationship Id="rId65" Type="http://schemas.openxmlformats.org/officeDocument/2006/relationships/image" Target="../media/image97.png"/><Relationship Id="rId73" Type="http://schemas.openxmlformats.org/officeDocument/2006/relationships/image" Target="../media/image103.png"/><Relationship Id="rId78" Type="http://schemas.openxmlformats.org/officeDocument/2006/relationships/image" Target="../media/image108.png"/><Relationship Id="rId81" Type="http://schemas.openxmlformats.org/officeDocument/2006/relationships/image" Target="../media/image111.png"/><Relationship Id="rId86" Type="http://schemas.openxmlformats.org/officeDocument/2006/relationships/image" Target="../media/image116.png"/><Relationship Id="rId4" Type="http://schemas.openxmlformats.org/officeDocument/2006/relationships/image" Target="../media/image5.png"/><Relationship Id="rId9" Type="http://schemas.openxmlformats.org/officeDocument/2006/relationships/hyperlink" Target="https://www.greatandhra.com/" TargetMode="External"/><Relationship Id="rId13" Type="http://schemas.openxmlformats.org/officeDocument/2006/relationships/hyperlink" Target="https://www.deccanherald.com/" TargetMode="External"/><Relationship Id="rId18" Type="http://schemas.openxmlformats.org/officeDocument/2006/relationships/image" Target="../media/image73.png"/><Relationship Id="rId39" Type="http://schemas.openxmlformats.org/officeDocument/2006/relationships/image" Target="../media/image84.png"/><Relationship Id="rId34" Type="http://schemas.openxmlformats.org/officeDocument/2006/relationships/hyperlink" Target="https://www.manoramaonline.com/" TargetMode="External"/><Relationship Id="rId50" Type="http://schemas.openxmlformats.org/officeDocument/2006/relationships/hyperlink" Target="https://hamariweb.com/" TargetMode="External"/><Relationship Id="rId55" Type="http://schemas.openxmlformats.org/officeDocument/2006/relationships/image" Target="../media/image92.png"/><Relationship Id="rId76" Type="http://schemas.openxmlformats.org/officeDocument/2006/relationships/image" Target="../media/image106.jpeg"/><Relationship Id="rId7" Type="http://schemas.openxmlformats.org/officeDocument/2006/relationships/image" Target="../media/image67.jpeg"/><Relationship Id="rId71" Type="http://schemas.openxmlformats.org/officeDocument/2006/relationships/hyperlink" Target="https://zoombangla.com/" TargetMode="External"/><Relationship Id="rId2" Type="http://schemas.openxmlformats.org/officeDocument/2006/relationships/notesSlide" Target="../notesSlides/notesSlide12.xml"/><Relationship Id="rId29" Type="http://schemas.openxmlformats.org/officeDocument/2006/relationships/image" Target="../media/image79.png"/><Relationship Id="rId24" Type="http://schemas.openxmlformats.org/officeDocument/2006/relationships/image" Target="../media/image76.png"/><Relationship Id="rId40" Type="http://schemas.openxmlformats.org/officeDocument/2006/relationships/hyperlink" Target="https://www.rediff.com/" TargetMode="External"/><Relationship Id="rId45" Type="http://schemas.openxmlformats.org/officeDocument/2006/relationships/image" Target="../media/image87.png"/><Relationship Id="rId66" Type="http://schemas.openxmlformats.org/officeDocument/2006/relationships/image" Target="../media/image98.png"/><Relationship Id="rId87" Type="http://schemas.openxmlformats.org/officeDocument/2006/relationships/image" Target="../media/image117.png"/><Relationship Id="rId61" Type="http://schemas.openxmlformats.org/officeDocument/2006/relationships/image" Target="../media/image95.png"/><Relationship Id="rId82" Type="http://schemas.openxmlformats.org/officeDocument/2006/relationships/image" Target="../media/image1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2.svg"/><Relationship Id="rId3" Type="http://schemas.openxmlformats.org/officeDocument/2006/relationships/image" Target="../media/image119.jpg"/><Relationship Id="rId7" Type="http://schemas.openxmlformats.org/officeDocument/2006/relationships/image" Target="../media/image122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8.png"/><Relationship Id="rId10" Type="http://schemas.openxmlformats.org/officeDocument/2006/relationships/image" Target="../media/image125.png"/><Relationship Id="rId4" Type="http://schemas.openxmlformats.org/officeDocument/2006/relationships/image" Target="../media/image120.jpeg"/><Relationship Id="rId9" Type="http://schemas.openxmlformats.org/officeDocument/2006/relationships/image" Target="../media/image1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7.jpg"/><Relationship Id="rId7" Type="http://schemas.openxmlformats.org/officeDocument/2006/relationships/image" Target="../media/image1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eg"/><Relationship Id="rId11" Type="http://schemas.openxmlformats.org/officeDocument/2006/relationships/image" Target="../media/image134.jpeg"/><Relationship Id="rId5" Type="http://schemas.openxmlformats.org/officeDocument/2006/relationships/image" Target="../media/image128.jpeg"/><Relationship Id="rId10" Type="http://schemas.openxmlformats.org/officeDocument/2006/relationships/image" Target="../media/image133.jpeg"/><Relationship Id="rId4" Type="http://schemas.openxmlformats.org/officeDocument/2006/relationships/image" Target="../media/image127.jpeg"/><Relationship Id="rId9" Type="http://schemas.openxmlformats.org/officeDocument/2006/relationships/image" Target="../media/image132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40.png"/><Relationship Id="rId18" Type="http://schemas.microsoft.com/office/2007/relationships/hdphoto" Target="../media/hdphoto8.wdp"/><Relationship Id="rId26" Type="http://schemas.microsoft.com/office/2007/relationships/hdphoto" Target="../media/hdphoto12.wdp"/><Relationship Id="rId3" Type="http://schemas.openxmlformats.org/officeDocument/2006/relationships/image" Target="../media/image8.png"/><Relationship Id="rId21" Type="http://schemas.openxmlformats.org/officeDocument/2006/relationships/image" Target="../media/image144.png"/><Relationship Id="rId7" Type="http://schemas.openxmlformats.org/officeDocument/2006/relationships/image" Target="../media/image137.png"/><Relationship Id="rId12" Type="http://schemas.microsoft.com/office/2007/relationships/hdphoto" Target="../media/hdphoto5.wdp"/><Relationship Id="rId17" Type="http://schemas.openxmlformats.org/officeDocument/2006/relationships/image" Target="../media/image142.png"/><Relationship Id="rId25" Type="http://schemas.openxmlformats.org/officeDocument/2006/relationships/image" Target="../media/image146.png"/><Relationship Id="rId2" Type="http://schemas.openxmlformats.org/officeDocument/2006/relationships/image" Target="../media/image7.jpg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39.png"/><Relationship Id="rId24" Type="http://schemas.microsoft.com/office/2007/relationships/hdphoto" Target="../media/hdphoto11.wdp"/><Relationship Id="rId5" Type="http://schemas.openxmlformats.org/officeDocument/2006/relationships/image" Target="../media/image136.png"/><Relationship Id="rId15" Type="http://schemas.openxmlformats.org/officeDocument/2006/relationships/image" Target="../media/image141.png"/><Relationship Id="rId23" Type="http://schemas.openxmlformats.org/officeDocument/2006/relationships/image" Target="../media/image145.png"/><Relationship Id="rId28" Type="http://schemas.microsoft.com/office/2007/relationships/hdphoto" Target="../media/hdphoto13.wdp"/><Relationship Id="rId10" Type="http://schemas.microsoft.com/office/2007/relationships/hdphoto" Target="../media/hdphoto4.wdp"/><Relationship Id="rId19" Type="http://schemas.openxmlformats.org/officeDocument/2006/relationships/image" Target="../media/image143.png"/><Relationship Id="rId4" Type="http://schemas.openxmlformats.org/officeDocument/2006/relationships/image" Target="../media/image135.png"/><Relationship Id="rId9" Type="http://schemas.openxmlformats.org/officeDocument/2006/relationships/image" Target="../media/image138.png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openxmlformats.org/officeDocument/2006/relationships/image" Target="../media/image1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sv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49.jpeg"/><Relationship Id="rId4" Type="http://schemas.openxmlformats.org/officeDocument/2006/relationships/image" Target="../media/image14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sv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6.sv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sv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4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57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6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13" Type="http://schemas.openxmlformats.org/officeDocument/2006/relationships/image" Target="../media/image165.png"/><Relationship Id="rId3" Type="http://schemas.openxmlformats.org/officeDocument/2006/relationships/image" Target="../media/image7.jpg"/><Relationship Id="rId7" Type="http://schemas.openxmlformats.org/officeDocument/2006/relationships/image" Target="../media/image161.jpeg"/><Relationship Id="rId12" Type="http://schemas.openxmlformats.org/officeDocument/2006/relationships/image" Target="../media/image1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microsoft.com/office/2007/relationships/hdphoto" Target="../media/hdphoto15.wdp"/><Relationship Id="rId5" Type="http://schemas.openxmlformats.org/officeDocument/2006/relationships/image" Target="../media/image5.png"/><Relationship Id="rId10" Type="http://schemas.openxmlformats.org/officeDocument/2006/relationships/image" Target="../media/image163.png"/><Relationship Id="rId4" Type="http://schemas.openxmlformats.org/officeDocument/2006/relationships/image" Target="../media/image8.png"/><Relationship Id="rId9" Type="http://schemas.microsoft.com/office/2007/relationships/hdphoto" Target="../media/hdphoto1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72.png"/><Relationship Id="rId18" Type="http://schemas.openxmlformats.org/officeDocument/2006/relationships/image" Target="../media/image6.svg"/><Relationship Id="rId3" Type="http://schemas.openxmlformats.org/officeDocument/2006/relationships/image" Target="../media/image7.jpg"/><Relationship Id="rId7" Type="http://schemas.openxmlformats.org/officeDocument/2006/relationships/image" Target="../media/image169.png"/><Relationship Id="rId12" Type="http://schemas.microsoft.com/office/2007/relationships/hdphoto" Target="../media/hdphoto18.wdp"/><Relationship Id="rId1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6" Type="http://schemas.microsoft.com/office/2007/relationships/hdphoto" Target="../media/hdphoto20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71.png"/><Relationship Id="rId5" Type="http://schemas.openxmlformats.org/officeDocument/2006/relationships/image" Target="../media/image168.svg"/><Relationship Id="rId15" Type="http://schemas.openxmlformats.org/officeDocument/2006/relationships/image" Target="../media/image173.png"/><Relationship Id="rId10" Type="http://schemas.microsoft.com/office/2007/relationships/hdphoto" Target="../media/hdphoto17.wdp"/><Relationship Id="rId4" Type="http://schemas.openxmlformats.org/officeDocument/2006/relationships/image" Target="../media/image167.png"/><Relationship Id="rId9" Type="http://schemas.openxmlformats.org/officeDocument/2006/relationships/image" Target="../media/image170.png"/><Relationship Id="rId14" Type="http://schemas.microsoft.com/office/2007/relationships/hdphoto" Target="../media/hdphoto19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13" Type="http://schemas.openxmlformats.org/officeDocument/2006/relationships/image" Target="../media/image182.png"/><Relationship Id="rId18" Type="http://schemas.openxmlformats.org/officeDocument/2006/relationships/image" Target="../media/image6.svg"/><Relationship Id="rId3" Type="http://schemas.openxmlformats.org/officeDocument/2006/relationships/image" Target="../media/image7.jpg"/><Relationship Id="rId7" Type="http://schemas.openxmlformats.org/officeDocument/2006/relationships/image" Target="../media/image176.svg"/><Relationship Id="rId12" Type="http://schemas.openxmlformats.org/officeDocument/2006/relationships/image" Target="../media/image181.png"/><Relationship Id="rId1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png"/><Relationship Id="rId11" Type="http://schemas.openxmlformats.org/officeDocument/2006/relationships/image" Target="../media/image180.png"/><Relationship Id="rId5" Type="http://schemas.openxmlformats.org/officeDocument/2006/relationships/image" Target="../media/image174.jpeg"/><Relationship Id="rId15" Type="http://schemas.openxmlformats.org/officeDocument/2006/relationships/image" Target="../media/image184.png"/><Relationship Id="rId10" Type="http://schemas.openxmlformats.org/officeDocument/2006/relationships/image" Target="../media/image179.png"/><Relationship Id="rId4" Type="http://schemas.openxmlformats.org/officeDocument/2006/relationships/image" Target="../media/image8.png"/><Relationship Id="rId9" Type="http://schemas.openxmlformats.org/officeDocument/2006/relationships/image" Target="../media/image178.png"/><Relationship Id="rId14" Type="http://schemas.openxmlformats.org/officeDocument/2006/relationships/image" Target="../media/image18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7.jp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9.jpeg"/><Relationship Id="rId5" Type="http://schemas.openxmlformats.org/officeDocument/2006/relationships/image" Target="../media/image6.svg"/><Relationship Id="rId10" Type="http://schemas.openxmlformats.org/officeDocument/2006/relationships/image" Target="../media/image18.jpeg"/><Relationship Id="rId4" Type="http://schemas.openxmlformats.org/officeDocument/2006/relationships/image" Target="../media/image5.png"/><Relationship Id="rId9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7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jpeg"/><Relationship Id="rId5" Type="http://schemas.openxmlformats.org/officeDocument/2006/relationships/image" Target="../media/image8.png"/><Relationship Id="rId4" Type="http://schemas.openxmlformats.org/officeDocument/2006/relationships/image" Target="../media/image18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4" Type="http://schemas.openxmlformats.org/officeDocument/2006/relationships/image" Target="../media/image189.png"/><Relationship Id="rId9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194.jpeg"/><Relationship Id="rId7" Type="http://schemas.openxmlformats.org/officeDocument/2006/relationships/image" Target="../media/image19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26.jpeg"/><Relationship Id="rId3" Type="http://schemas.openxmlformats.org/officeDocument/2006/relationships/image" Target="../media/image7.jpg"/><Relationship Id="rId7" Type="http://schemas.openxmlformats.org/officeDocument/2006/relationships/image" Target="../media/image5.pn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4.jpeg"/><Relationship Id="rId5" Type="http://schemas.openxmlformats.org/officeDocument/2006/relationships/image" Target="../media/image21.png"/><Relationship Id="rId15" Type="http://schemas.openxmlformats.org/officeDocument/2006/relationships/image" Target="../media/image28.jpeg"/><Relationship Id="rId10" Type="http://schemas.openxmlformats.org/officeDocument/2006/relationships/image" Target="../media/image23.jpeg"/><Relationship Id="rId4" Type="http://schemas.openxmlformats.org/officeDocument/2006/relationships/image" Target="../media/image20.pn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7.jpg"/><Relationship Id="rId7" Type="http://schemas.openxmlformats.org/officeDocument/2006/relationships/image" Target="../media/image33.pn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8.png"/><Relationship Id="rId5" Type="http://schemas.openxmlformats.org/officeDocument/2006/relationships/image" Target="../media/image31.png"/><Relationship Id="rId10" Type="http://schemas.openxmlformats.org/officeDocument/2006/relationships/image" Target="../media/image6.svg"/><Relationship Id="rId4" Type="http://schemas.openxmlformats.org/officeDocument/2006/relationships/image" Target="../media/image30.jpe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7.jp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9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EE8E998-0A28-36C8-8E05-D620E5FB021F}"/>
              </a:ext>
            </a:extLst>
          </p:cNvPr>
          <p:cNvSpPr/>
          <p:nvPr/>
        </p:nvSpPr>
        <p:spPr>
          <a:xfrm>
            <a:off x="5770140" y="0"/>
            <a:ext cx="2946119" cy="5372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7549AC-CFA6-4185-250D-08D6DE24CCAC}"/>
              </a:ext>
            </a:extLst>
          </p:cNvPr>
          <p:cNvSpPr/>
          <p:nvPr/>
        </p:nvSpPr>
        <p:spPr>
          <a:xfrm>
            <a:off x="14998923" y="6972300"/>
            <a:ext cx="3289077" cy="114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3082523"/>
            <a:ext cx="1028700" cy="119869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219200" y="6972300"/>
            <a:ext cx="12005734" cy="261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8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Niche</a:t>
            </a:r>
          </a:p>
          <a:p>
            <a:r>
              <a:rPr lang="en-US" sz="8500" dirty="0">
                <a:solidFill>
                  <a:srgbClr val="CC000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British Asian</a:t>
            </a:r>
            <a:r>
              <a:rPr lang="en-US" sz="8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Audiences</a:t>
            </a: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584CB78-F832-F5D7-A430-D9DEAD38D0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698599"/>
            <a:ext cx="4039531" cy="12118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048F566-E474-A872-CF4B-AD698A92BC59}"/>
              </a:ext>
            </a:extLst>
          </p:cNvPr>
          <p:cNvSpPr/>
          <p:nvPr/>
        </p:nvSpPr>
        <p:spPr>
          <a:xfrm>
            <a:off x="0" y="6972300"/>
            <a:ext cx="753979" cy="3314701"/>
          </a:xfrm>
          <a:prstGeom prst="rect">
            <a:avLst/>
          </a:prstGeom>
          <a:solidFill>
            <a:srgbClr val="527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F8BBCB9-1398-8ECB-1059-703BFA050A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1" r="9036" b="5958"/>
          <a:stretch/>
        </p:blipFill>
        <p:spPr>
          <a:xfrm>
            <a:off x="5960640" y="0"/>
            <a:ext cx="12327359" cy="7886700"/>
          </a:xfrm>
          <a:prstGeom prst="rect">
            <a:avLst/>
          </a:prstGeom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057ACB04-9913-BDBC-4F04-2C428D2320C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916400" y="8801100"/>
            <a:ext cx="1028700" cy="11986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A64933FA-014E-42E7-E822-9F516E0B28E6}"/>
              </a:ext>
            </a:extLst>
          </p:cNvPr>
          <p:cNvSpPr/>
          <p:nvPr/>
        </p:nvSpPr>
        <p:spPr>
          <a:xfrm rot="16200000">
            <a:off x="7616392" y="1371606"/>
            <a:ext cx="990602" cy="1676400"/>
          </a:xfrm>
          <a:custGeom>
            <a:avLst/>
            <a:gdLst/>
            <a:ahLst/>
            <a:cxnLst/>
            <a:rect l="l" t="t" r="r" b="b"/>
            <a:pathLst>
              <a:path w="241891" h="242718">
                <a:moveTo>
                  <a:pt x="0" y="0"/>
                </a:moveTo>
                <a:lnTo>
                  <a:pt x="241891" y="0"/>
                </a:lnTo>
                <a:lnTo>
                  <a:pt x="241891" y="242718"/>
                </a:lnTo>
                <a:lnTo>
                  <a:pt x="0" y="242718"/>
                </a:lnTo>
                <a:close/>
              </a:path>
            </a:pathLst>
          </a:custGeom>
          <a:solidFill>
            <a:schemeClr val="tx1"/>
          </a:solidFill>
        </p:spPr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0B333DCD-C578-C138-791C-738019F9C55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1624" y="8709525"/>
            <a:ext cx="1028700" cy="1198697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E83E2782-9C74-FAAF-28BA-CECF8FAD3F6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9228C4-4433-9CF6-4925-FED6E83E8D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47"/>
          <a:stretch/>
        </p:blipFill>
        <p:spPr>
          <a:xfrm>
            <a:off x="9787074" y="1751460"/>
            <a:ext cx="6519726" cy="85355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F8A44C-2F56-456C-2D8E-DC3DA6A9312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99" y="6286500"/>
            <a:ext cx="890550" cy="6835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B87D24-C354-14A4-5F1D-179F8CABEFA0}"/>
              </a:ext>
            </a:extLst>
          </p:cNvPr>
          <p:cNvSpPr txBox="1"/>
          <p:nvPr/>
        </p:nvSpPr>
        <p:spPr>
          <a:xfrm>
            <a:off x="10067517" y="2505939"/>
            <a:ext cx="582780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i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“I’m proud to champion our holistic approach and broader company efforts to build a truly inclusive workplace environment for all.”</a:t>
            </a:r>
          </a:p>
          <a:p>
            <a:pPr algn="just"/>
            <a:endParaRPr lang="en-US" sz="2000" i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/>
            <a:r>
              <a:rPr lang="en-US" sz="2000" i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“Inclusion isn’t just about how diverse our colleagues are at Bloomberg; it’s about how we treat everyone when they are here. It’s about small acts of understanding, performed every day at every level.”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6F8809-4303-3C18-D97A-3F10456E464A}"/>
              </a:ext>
            </a:extLst>
          </p:cNvPr>
          <p:cNvSpPr txBox="1"/>
          <p:nvPr/>
        </p:nvSpPr>
        <p:spPr>
          <a:xfrm>
            <a:off x="3919674" y="7102945"/>
            <a:ext cx="758652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“A more diverse newsroom enhances our journalism, providing greater perspectives, reporting avenues and deeper understanding of the world around us.”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77B467-ACC2-AC97-C74E-89495E8658B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262" y="1526256"/>
            <a:ext cx="889800" cy="6835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3CFBAF-5297-7EFE-F43D-185D96161639}"/>
              </a:ext>
            </a:extLst>
          </p:cNvPr>
          <p:cNvSpPr txBox="1"/>
          <p:nvPr/>
        </p:nvSpPr>
        <p:spPr>
          <a:xfrm>
            <a:off x="10067517" y="5335920"/>
            <a:ext cx="296268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Peter </a:t>
            </a:r>
            <a:r>
              <a:rPr lang="en-US" sz="2400" b="1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Grauer</a:t>
            </a:r>
            <a:endParaRPr lang="en-US" sz="24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/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Chairman of Bloomberg,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38512E-7756-94B3-44CA-6AE58F3B0820}"/>
              </a:ext>
            </a:extLst>
          </p:cNvPr>
          <p:cNvSpPr txBox="1"/>
          <p:nvPr/>
        </p:nvSpPr>
        <p:spPr>
          <a:xfrm>
            <a:off x="3919674" y="8512604"/>
            <a:ext cx="430992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Alessandra </a:t>
            </a:r>
            <a:r>
              <a:rPr lang="en-US" sz="24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Galloni</a:t>
            </a:r>
            <a:r>
              <a:rPr lang="en-US" sz="2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– Reuters</a:t>
            </a:r>
          </a:p>
          <a:p>
            <a:pPr algn="just"/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Global Managing Editor</a:t>
            </a: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4DBC9ADB-65BD-2A94-C344-DEFCC25AE8E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10097" b="19373"/>
          <a:stretch>
            <a:fillRect/>
          </a:stretch>
        </p:blipFill>
        <p:spPr>
          <a:xfrm>
            <a:off x="685800" y="1889247"/>
            <a:ext cx="8087956" cy="3787653"/>
          </a:xfrm>
          <a:prstGeom prst="rect">
            <a:avLst/>
          </a:prstGeom>
        </p:spPr>
      </p:pic>
      <p:sp>
        <p:nvSpPr>
          <p:cNvPr id="14" name="AutoShape 8">
            <a:extLst>
              <a:ext uri="{FF2B5EF4-FFF2-40B4-BE49-F238E27FC236}">
                <a16:creationId xmlns:a16="http://schemas.microsoft.com/office/drawing/2014/main" id="{156927ED-369C-7EF3-5FD4-64A5DB16F461}"/>
              </a:ext>
            </a:extLst>
          </p:cNvPr>
          <p:cNvSpPr/>
          <p:nvPr/>
        </p:nvSpPr>
        <p:spPr>
          <a:xfrm rot="5062">
            <a:off x="-1" y="5256419"/>
            <a:ext cx="3505534" cy="0"/>
          </a:xfrm>
          <a:prstGeom prst="line">
            <a:avLst/>
          </a:prstGeom>
          <a:ln w="127000" cap="flat">
            <a:solidFill>
              <a:srgbClr val="5271FF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8615ABB0-4F38-7B30-C592-78C937F5F622}"/>
              </a:ext>
            </a:extLst>
          </p:cNvPr>
          <p:cNvSpPr txBox="1"/>
          <p:nvPr/>
        </p:nvSpPr>
        <p:spPr>
          <a:xfrm>
            <a:off x="800746" y="426812"/>
            <a:ext cx="14058252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000" dirty="0">
                <a:solidFill>
                  <a:srgbClr val="CC000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Multicultural</a:t>
            </a:r>
            <a:r>
              <a:rPr lang="en-US" sz="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Marketing Is </a:t>
            </a:r>
            <a:r>
              <a:rPr lang="en-US" sz="5000" dirty="0">
                <a:solidFill>
                  <a:srgbClr val="CC000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Mainstream </a:t>
            </a:r>
            <a:r>
              <a:rPr lang="en-US" sz="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Marketing</a:t>
            </a:r>
          </a:p>
        </p:txBody>
      </p:sp>
      <p:sp>
        <p:nvSpPr>
          <p:cNvPr id="16" name="AutoShape 4">
            <a:extLst>
              <a:ext uri="{FF2B5EF4-FFF2-40B4-BE49-F238E27FC236}">
                <a16:creationId xmlns:a16="http://schemas.microsoft.com/office/drawing/2014/main" id="{8EAAE6A5-0587-B259-4849-9C32C815B060}"/>
              </a:ext>
            </a:extLst>
          </p:cNvPr>
          <p:cNvSpPr/>
          <p:nvPr/>
        </p:nvSpPr>
        <p:spPr>
          <a:xfrm rot="16200000">
            <a:off x="-35481" y="811532"/>
            <a:ext cx="784864" cy="0"/>
          </a:xfrm>
          <a:prstGeom prst="line">
            <a:avLst/>
          </a:prstGeom>
          <a:ln w="190500" cap="flat">
            <a:solidFill>
              <a:srgbClr val="5271FF"/>
            </a:solidFill>
            <a:prstDash val="solid"/>
            <a:miter lim="800000"/>
            <a:headEnd type="none" w="sm" len="sm"/>
            <a:tailEnd type="none" w="sm" len="sm"/>
          </a:ln>
        </p:spPr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349796A5-A8DA-0FE5-7323-5851D9C2789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902349" y="486852"/>
            <a:ext cx="1028700" cy="119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78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K Video Revised Compreesed">
            <a:hlinkClick r:id="" action="ppaction://media"/>
            <a:extLst>
              <a:ext uri="{FF2B5EF4-FFF2-40B4-BE49-F238E27FC236}">
                <a16:creationId xmlns:a16="http://schemas.microsoft.com/office/drawing/2014/main" id="{C31D9FAE-42D1-7892-79D2-910BB09C8C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6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>
            <a:extLst>
              <a:ext uri="{FF2B5EF4-FFF2-40B4-BE49-F238E27FC236}">
                <a16:creationId xmlns:a16="http://schemas.microsoft.com/office/drawing/2014/main" id="{0B333DCD-C578-C138-791C-738019F9C55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55270" y="-599349"/>
            <a:ext cx="1028700" cy="1198697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E83E2782-9C74-FAAF-28BA-CECF8FAD3F6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  <p:sp>
        <p:nvSpPr>
          <p:cNvPr id="17" name="TextBox 12">
            <a:extLst>
              <a:ext uri="{FF2B5EF4-FFF2-40B4-BE49-F238E27FC236}">
                <a16:creationId xmlns:a16="http://schemas.microsoft.com/office/drawing/2014/main" id="{798D5242-EA7E-D403-15D3-F06E7E46DFA9}"/>
              </a:ext>
            </a:extLst>
          </p:cNvPr>
          <p:cNvSpPr txBox="1"/>
          <p:nvPr/>
        </p:nvSpPr>
        <p:spPr>
          <a:xfrm>
            <a:off x="800746" y="426812"/>
            <a:ext cx="9486254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Brand Who Buy </a:t>
            </a:r>
            <a:r>
              <a:rPr lang="en-US" sz="5000" dirty="0">
                <a:solidFill>
                  <a:srgbClr val="CC000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Asian Audiences</a:t>
            </a:r>
          </a:p>
        </p:txBody>
      </p:sp>
      <p:sp>
        <p:nvSpPr>
          <p:cNvPr id="27" name="AutoShape 4">
            <a:extLst>
              <a:ext uri="{FF2B5EF4-FFF2-40B4-BE49-F238E27FC236}">
                <a16:creationId xmlns:a16="http://schemas.microsoft.com/office/drawing/2014/main" id="{1C0A695D-1DD2-BC16-6493-FEC3443C27F0}"/>
              </a:ext>
            </a:extLst>
          </p:cNvPr>
          <p:cNvSpPr/>
          <p:nvPr/>
        </p:nvSpPr>
        <p:spPr>
          <a:xfrm rot="16200000">
            <a:off x="-35481" y="811532"/>
            <a:ext cx="784864" cy="0"/>
          </a:xfrm>
          <a:prstGeom prst="line">
            <a:avLst/>
          </a:prstGeom>
          <a:ln w="190500" cap="flat">
            <a:solidFill>
              <a:srgbClr val="5271FF"/>
            </a:solidFill>
            <a:prstDash val="solid"/>
            <a:miter lim="800000"/>
            <a:headEnd type="none" w="sm" len="sm"/>
            <a:tailEnd type="none" w="sm" len="sm"/>
          </a:ln>
        </p:spPr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4D1E955-2053-BBB6-68EA-112DF758B905}"/>
              </a:ext>
            </a:extLst>
          </p:cNvPr>
          <p:cNvGrpSpPr/>
          <p:nvPr/>
        </p:nvGrpSpPr>
        <p:grpSpPr>
          <a:xfrm>
            <a:off x="1028637" y="2171700"/>
            <a:ext cx="16283350" cy="6934200"/>
            <a:chOff x="967024" y="2171700"/>
            <a:chExt cx="16283350" cy="6934200"/>
          </a:xfrm>
        </p:grpSpPr>
        <p:pic>
          <p:nvPicPr>
            <p:cNvPr id="3" name="Google Shape;427;p24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39997AA7-725A-2B44-C8C1-A6C31574C1EB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107139" y="2377637"/>
              <a:ext cx="2178288" cy="6909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428;p24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CABA0B33-C952-C346-4E31-18193F8AFD00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634822" y="4048098"/>
              <a:ext cx="1732912" cy="1012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429;p24" descr="Logo&#10;&#10;Description automatically generated">
              <a:extLst>
                <a:ext uri="{FF2B5EF4-FFF2-40B4-BE49-F238E27FC236}">
                  <a16:creationId xmlns:a16="http://schemas.microsoft.com/office/drawing/2014/main" id="{65AE67F8-D111-D36E-52FC-734A4B97559E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1157691" y="2171700"/>
              <a:ext cx="2584690" cy="1102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433;p24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87CC0DA4-DDBB-11C8-D325-71A2F140E83B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4614647" y="2490415"/>
              <a:ext cx="2635727" cy="465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434;p24" descr="Logo&#10;&#10;Description automatically generated">
              <a:extLst>
                <a:ext uri="{FF2B5EF4-FFF2-40B4-BE49-F238E27FC236}">
                  <a16:creationId xmlns:a16="http://schemas.microsoft.com/office/drawing/2014/main" id="{010E12A4-65DC-2741-9ED5-D48BC29991D4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0732256" y="4323273"/>
              <a:ext cx="2635727" cy="4622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435;p24" descr="A picture containing text, night sky&#10;&#10;Description automatically generated">
              <a:extLst>
                <a:ext uri="{FF2B5EF4-FFF2-40B4-BE49-F238E27FC236}">
                  <a16:creationId xmlns:a16="http://schemas.microsoft.com/office/drawing/2014/main" id="{80267560-1EA4-C76B-B948-F088F2F6912E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4726580" y="4365990"/>
              <a:ext cx="2411861" cy="3768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436;p24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40022381-C6A3-6B95-DCBB-D77B02DDA284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7726330" y="3998440"/>
              <a:ext cx="1647330" cy="1111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437;p24" descr="Logo&#10;&#10;Description automatically generated">
              <a:extLst>
                <a:ext uri="{FF2B5EF4-FFF2-40B4-BE49-F238E27FC236}">
                  <a16:creationId xmlns:a16="http://schemas.microsoft.com/office/drawing/2014/main" id="{4AEE0690-54D8-8308-2FEE-3C2B59116A25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1425312" y="8130787"/>
              <a:ext cx="2059129" cy="686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438;p24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670EEDA3-7A17-D72A-5C9E-8DAB1D766C5C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4911438" y="7949042"/>
              <a:ext cx="2042145" cy="105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440;p24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249AE906-C1D2-66EC-05A1-E993D10F86C0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4712172" y="6088791"/>
              <a:ext cx="1856500" cy="9994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441;p24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C39830CE-2495-7311-19E3-2C7520EAF911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7763496" y="6339910"/>
              <a:ext cx="2899306" cy="497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442;p24" descr="Logo&#10;&#10;Description automatically generated">
              <a:extLst>
                <a:ext uri="{FF2B5EF4-FFF2-40B4-BE49-F238E27FC236}">
                  <a16:creationId xmlns:a16="http://schemas.microsoft.com/office/drawing/2014/main" id="{00B8DB92-B7AD-08E9-1F72-094D8C0BFA70}"/>
                </a:ext>
              </a:extLst>
            </p:cNvPr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14734454" y="6347950"/>
              <a:ext cx="2396112" cy="4810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445;p24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BD2C580A-1442-2184-46D5-D708173069EC}"/>
                </a:ext>
              </a:extLst>
            </p:cNvPr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8456587" y="7917093"/>
              <a:ext cx="1541727" cy="11138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Picture 29" descr="Logo&#10;&#10;Description automatically generated">
              <a:extLst>
                <a:ext uri="{FF2B5EF4-FFF2-40B4-BE49-F238E27FC236}">
                  <a16:creationId xmlns:a16="http://schemas.microsoft.com/office/drawing/2014/main" id="{C90407F1-5717-8E7C-4763-EDE76529A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57626" y="5747495"/>
              <a:ext cx="1682005" cy="1682005"/>
            </a:xfrm>
            <a:prstGeom prst="rect">
              <a:avLst/>
            </a:prstGeom>
          </p:spPr>
        </p:pic>
        <p:pic>
          <p:nvPicPr>
            <p:cNvPr id="9" name="Picture 8" descr="Shape&#10;&#10;Description automatically generated">
              <a:extLst>
                <a:ext uri="{FF2B5EF4-FFF2-40B4-BE49-F238E27FC236}">
                  <a16:creationId xmlns:a16="http://schemas.microsoft.com/office/drawing/2014/main" id="{C3B9E8D8-5C17-E3B0-FD56-F7BB71CF1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7683" y="2359952"/>
              <a:ext cx="2677192" cy="726296"/>
            </a:xfrm>
            <a:prstGeom prst="rect">
              <a:avLst/>
            </a:prstGeom>
          </p:spPr>
        </p:pic>
        <p:pic>
          <p:nvPicPr>
            <p:cNvPr id="28" name="Picture 27" descr="Logo&#10;&#10;Description automatically generated">
              <a:extLst>
                <a:ext uri="{FF2B5EF4-FFF2-40B4-BE49-F238E27FC236}">
                  <a16:creationId xmlns:a16="http://schemas.microsoft.com/office/drawing/2014/main" id="{1C72E924-28DE-5449-4C4E-BD1D93025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2982" y="7842184"/>
              <a:ext cx="2246607" cy="1263716"/>
            </a:xfrm>
            <a:prstGeom prst="rect">
              <a:avLst/>
            </a:prstGeom>
          </p:spPr>
        </p:pic>
        <p:pic>
          <p:nvPicPr>
            <p:cNvPr id="31" name="Picture 30" descr="A black background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6F88DD65-67F8-85B8-0B42-07A807DAC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1211" y="7872235"/>
              <a:ext cx="2164773" cy="1203614"/>
            </a:xfrm>
            <a:prstGeom prst="rect">
              <a:avLst/>
            </a:prstGeom>
          </p:spPr>
        </p:pic>
        <p:pic>
          <p:nvPicPr>
            <p:cNvPr id="35" name="Picture 34" descr="A picture containing text, sky&#10;&#10;Description automatically generated">
              <a:extLst>
                <a:ext uri="{FF2B5EF4-FFF2-40B4-BE49-F238E27FC236}">
                  <a16:creationId xmlns:a16="http://schemas.microsoft.com/office/drawing/2014/main" id="{1255D8AC-6D23-5453-45EF-2FF6C9E90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024" y="2413987"/>
              <a:ext cx="2718395" cy="618226"/>
            </a:xfrm>
            <a:prstGeom prst="rect">
              <a:avLst/>
            </a:prstGeom>
          </p:spPr>
        </p:pic>
        <p:pic>
          <p:nvPicPr>
            <p:cNvPr id="37" name="Picture 36" descr="Logo&#10;&#10;Description automatically generated">
              <a:extLst>
                <a:ext uri="{FF2B5EF4-FFF2-40B4-BE49-F238E27FC236}">
                  <a16:creationId xmlns:a16="http://schemas.microsoft.com/office/drawing/2014/main" id="{5C47D61D-8B11-84B9-8E26-889F78492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847" y="6100325"/>
              <a:ext cx="2487501" cy="976344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64D9CC7-DA95-976B-3BAC-56CF303A5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9" b="3019"/>
            <a:stretch/>
          </p:blipFill>
          <p:spPr>
            <a:xfrm>
              <a:off x="1270969" y="3916525"/>
              <a:ext cx="2005257" cy="12757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9762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>
            <a:extLst>
              <a:ext uri="{FF2B5EF4-FFF2-40B4-BE49-F238E27FC236}">
                <a16:creationId xmlns:a16="http://schemas.microsoft.com/office/drawing/2014/main" id="{0B333DCD-C578-C138-791C-738019F9C55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956090" y="-210434"/>
            <a:ext cx="1028700" cy="1198697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E83E2782-9C74-FAAF-28BA-CECF8FAD3F6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  <p:sp>
        <p:nvSpPr>
          <p:cNvPr id="17" name="TextBox 12">
            <a:extLst>
              <a:ext uri="{FF2B5EF4-FFF2-40B4-BE49-F238E27FC236}">
                <a16:creationId xmlns:a16="http://schemas.microsoft.com/office/drawing/2014/main" id="{798D5242-EA7E-D403-15D3-F06E7E46DFA9}"/>
              </a:ext>
            </a:extLst>
          </p:cNvPr>
          <p:cNvSpPr txBox="1"/>
          <p:nvPr/>
        </p:nvSpPr>
        <p:spPr>
          <a:xfrm>
            <a:off x="800746" y="426812"/>
            <a:ext cx="13813899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Our </a:t>
            </a:r>
            <a:r>
              <a:rPr lang="en-US" sz="5000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Premium</a:t>
            </a:r>
            <a:r>
              <a:rPr lang="en-US" sz="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Asian </a:t>
            </a:r>
            <a:r>
              <a:rPr lang="en-US" sz="5000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Publishers</a:t>
            </a:r>
            <a:r>
              <a:rPr lang="en-US" sz="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Network</a:t>
            </a:r>
            <a:endParaRPr lang="en-US" sz="5000" dirty="0">
              <a:solidFill>
                <a:srgbClr val="CC000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id="{C25A4C5A-8FCC-6E33-8ADB-0FA8696504D8}"/>
              </a:ext>
            </a:extLst>
          </p:cNvPr>
          <p:cNvSpPr/>
          <p:nvPr/>
        </p:nvSpPr>
        <p:spPr>
          <a:xfrm rot="16200000">
            <a:off x="-35481" y="811532"/>
            <a:ext cx="784864" cy="0"/>
          </a:xfrm>
          <a:prstGeom prst="line">
            <a:avLst/>
          </a:prstGeom>
          <a:ln w="190500" cap="flat">
            <a:solidFill>
              <a:srgbClr val="5271FF"/>
            </a:solidFill>
            <a:prstDash val="solid"/>
            <a:miter lim="800000"/>
            <a:headEnd type="none" w="sm" len="sm"/>
            <a:tailEnd type="none" w="sm" len="sm"/>
          </a:ln>
        </p:spPr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F21909BF-1795-3C81-C577-0BC91FA81E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3" t="29881" r="5589" b="30240"/>
          <a:stretch/>
        </p:blipFill>
        <p:spPr>
          <a:xfrm>
            <a:off x="13554006" y="5216014"/>
            <a:ext cx="1498732" cy="676355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4E8D6BAF-707F-6BAA-FBD0-F7898AF858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0" r="13395"/>
          <a:stretch/>
        </p:blipFill>
        <p:spPr>
          <a:xfrm>
            <a:off x="9326963" y="7688224"/>
            <a:ext cx="1982514" cy="783517"/>
          </a:xfrm>
          <a:prstGeom prst="rect">
            <a:avLst/>
          </a:prstGeom>
        </p:spPr>
      </p:pic>
      <p:graphicFrame>
        <p:nvGraphicFramePr>
          <p:cNvPr id="16" name="Table 5">
            <a:extLst>
              <a:ext uri="{FF2B5EF4-FFF2-40B4-BE49-F238E27FC236}">
                <a16:creationId xmlns:a16="http://schemas.microsoft.com/office/drawing/2014/main" id="{4FA32547-2B7E-6CAF-55A4-DC6CA76727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602252"/>
              </p:ext>
            </p:extLst>
          </p:nvPr>
        </p:nvGraphicFramePr>
        <p:xfrm>
          <a:off x="570637" y="1500164"/>
          <a:ext cx="17146727" cy="8139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73363">
                  <a:extLst>
                    <a:ext uri="{9D8B030D-6E8A-4147-A177-3AD203B41FA5}">
                      <a16:colId xmlns:a16="http://schemas.microsoft.com/office/drawing/2014/main" val="3706295617"/>
                    </a:ext>
                  </a:extLst>
                </a:gridCol>
                <a:gridCol w="8573364">
                  <a:extLst>
                    <a:ext uri="{9D8B030D-6E8A-4147-A177-3AD203B41FA5}">
                      <a16:colId xmlns:a16="http://schemas.microsoft.com/office/drawing/2014/main" val="2703557077"/>
                    </a:ext>
                  </a:extLst>
                </a:gridCol>
              </a:tblGrid>
              <a:tr h="1075648">
                <a:tc>
                  <a:txBody>
                    <a:bodyPr/>
                    <a:lstStyle/>
                    <a:p>
                      <a:endParaRPr lang="en-IN" dirty="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271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27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172709"/>
                  </a:ext>
                </a:extLst>
              </a:tr>
              <a:tr h="7063488">
                <a:tc>
                  <a:txBody>
                    <a:bodyPr/>
                    <a:lstStyle/>
                    <a:p>
                      <a:endParaRPr lang="en-IN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dirty="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4249864"/>
                  </a:ext>
                </a:extLst>
              </a:tr>
            </a:tbl>
          </a:graphicData>
        </a:graphic>
      </p:graphicFrame>
      <p:pic>
        <p:nvPicPr>
          <p:cNvPr id="24" name="Google Shape;342;p22">
            <a:hlinkClick r:id="rId9"/>
            <a:extLst>
              <a:ext uri="{FF2B5EF4-FFF2-40B4-BE49-F238E27FC236}">
                <a16:creationId xmlns:a16="http://schemas.microsoft.com/office/drawing/2014/main" id="{F9B3A6C7-2EDE-C946-02B0-80A742007BA1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521055" y="6738501"/>
            <a:ext cx="2314871" cy="813824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FCA6ED2-DA8A-F764-C8FC-C599978E2E84}"/>
              </a:ext>
            </a:extLst>
          </p:cNvPr>
          <p:cNvSpPr txBox="1"/>
          <p:nvPr/>
        </p:nvSpPr>
        <p:spPr>
          <a:xfrm>
            <a:off x="1534016" y="1638300"/>
            <a:ext cx="63459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South Asian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(India, Pakistan, Bangladesh, Nepal, Shri Lanka)</a:t>
            </a:r>
          </a:p>
        </p:txBody>
      </p:sp>
      <p:pic>
        <p:nvPicPr>
          <p:cNvPr id="39" name="Google Shape;367;p22" descr="Logo&#10;&#10;Description automatically generated">
            <a:hlinkClick r:id="rId11"/>
            <a:extLst>
              <a:ext uri="{FF2B5EF4-FFF2-40B4-BE49-F238E27FC236}">
                <a16:creationId xmlns:a16="http://schemas.microsoft.com/office/drawing/2014/main" id="{49A35242-A417-8BFD-AD63-AE4556E2F455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60878" y="5540919"/>
            <a:ext cx="2365649" cy="380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340;p22" descr="Logo&#10;&#10;Description automatically generated with low confidence">
            <a:hlinkClick r:id="rId13"/>
            <a:extLst>
              <a:ext uri="{FF2B5EF4-FFF2-40B4-BE49-F238E27FC236}">
                <a16:creationId xmlns:a16="http://schemas.microsoft.com/office/drawing/2014/main" id="{2875BF0C-7E48-D0E7-90C9-A1E18FF127A4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75956" y="3547472"/>
            <a:ext cx="2135492" cy="502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341;p22">
            <a:hlinkClick r:id="rId15"/>
            <a:extLst>
              <a:ext uri="{FF2B5EF4-FFF2-40B4-BE49-F238E27FC236}">
                <a16:creationId xmlns:a16="http://schemas.microsoft.com/office/drawing/2014/main" id="{F98FCC2C-DD45-E5DA-4529-A14B9298EF37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970322" y="7995854"/>
            <a:ext cx="1491169" cy="556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343;p22">
            <a:hlinkClick r:id="rId17"/>
            <a:extLst>
              <a:ext uri="{FF2B5EF4-FFF2-40B4-BE49-F238E27FC236}">
                <a16:creationId xmlns:a16="http://schemas.microsoft.com/office/drawing/2014/main" id="{0940C880-2FF7-9BAB-9B4C-6623D4830196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47846" y="2934659"/>
            <a:ext cx="2287069" cy="30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345;p22" descr="Logo&#10;&#10;Description automatically generated">
            <a:hlinkClick r:id="rId19"/>
            <a:extLst>
              <a:ext uri="{FF2B5EF4-FFF2-40B4-BE49-F238E27FC236}">
                <a16:creationId xmlns:a16="http://schemas.microsoft.com/office/drawing/2014/main" id="{A9E18693-404D-6A98-D931-3319354B3D2C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3612532" y="3601861"/>
            <a:ext cx="1866358" cy="462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347;p22" descr="A picture containing text, clipart&#10;&#10;Description automatically generated">
            <a:hlinkClick r:id="rId21"/>
            <a:extLst>
              <a:ext uri="{FF2B5EF4-FFF2-40B4-BE49-F238E27FC236}">
                <a16:creationId xmlns:a16="http://schemas.microsoft.com/office/drawing/2014/main" id="{7D4E3490-138A-F170-3DBF-8AE1A541F0D7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5763946" y="3484301"/>
            <a:ext cx="1809797" cy="551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337;p22">
            <a:hlinkClick r:id="rId23"/>
            <a:extLst>
              <a:ext uri="{FF2B5EF4-FFF2-40B4-BE49-F238E27FC236}">
                <a16:creationId xmlns:a16="http://schemas.microsoft.com/office/drawing/2014/main" id="{58AEFFB7-2125-AC74-74E4-36AA4D7F3839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3066159" y="6800013"/>
            <a:ext cx="725529" cy="69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352;p22">
            <a:hlinkClick r:id="rId25"/>
            <a:extLst>
              <a:ext uri="{FF2B5EF4-FFF2-40B4-BE49-F238E27FC236}">
                <a16:creationId xmlns:a16="http://schemas.microsoft.com/office/drawing/2014/main" id="{C1620CD3-AEDE-A80D-6B01-5EF46DDC27F2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7936199" y="3492583"/>
            <a:ext cx="829806" cy="7912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F9F6BCDC-D849-BF80-707A-19B45CE53F4E}"/>
              </a:ext>
            </a:extLst>
          </p:cNvPr>
          <p:cNvGrpSpPr/>
          <p:nvPr/>
        </p:nvGrpSpPr>
        <p:grpSpPr>
          <a:xfrm>
            <a:off x="5903481" y="4340143"/>
            <a:ext cx="1685353" cy="1160038"/>
            <a:chOff x="5940014" y="4975481"/>
            <a:chExt cx="1685353" cy="1160038"/>
          </a:xfrm>
        </p:grpSpPr>
        <p:pic>
          <p:nvPicPr>
            <p:cNvPr id="79" name="Google Shape;336;p22" descr="Logo&#10;&#10;Description automatically generated">
              <a:hlinkClick r:id="rId27"/>
              <a:extLst>
                <a:ext uri="{FF2B5EF4-FFF2-40B4-BE49-F238E27FC236}">
                  <a16:creationId xmlns:a16="http://schemas.microsoft.com/office/drawing/2014/main" id="{B853D534-51DA-9287-C663-B6A1E81CAA06}"/>
                </a:ext>
              </a:extLst>
            </p:cNvPr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5940014" y="4975481"/>
              <a:ext cx="1685353" cy="7734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" name="Google Shape;382;p22">
              <a:extLst>
                <a:ext uri="{FF2B5EF4-FFF2-40B4-BE49-F238E27FC236}">
                  <a16:creationId xmlns:a16="http://schemas.microsoft.com/office/drawing/2014/main" id="{81020DAA-3D61-71C1-C148-D0A99307567E}"/>
                </a:ext>
              </a:extLst>
            </p:cNvPr>
            <p:cNvSpPr txBox="1"/>
            <p:nvPr/>
          </p:nvSpPr>
          <p:spPr>
            <a:xfrm>
              <a:off x="6166506" y="5873949"/>
              <a:ext cx="123236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100" err="1">
                  <a:solidFill>
                    <a:schemeClr val="dk1"/>
                  </a:solidFill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Dainik</a:t>
              </a:r>
              <a:r>
                <a:rPr lang="en-IN" sz="1100">
                  <a:solidFill>
                    <a:schemeClr val="dk1"/>
                  </a:solidFill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 Bhaskar</a:t>
              </a:r>
              <a:endParaRPr sz="1100">
                <a:solidFill>
                  <a:schemeClr val="dk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pic>
        <p:nvPicPr>
          <p:cNvPr id="89" name="Picture 88">
            <a:extLst>
              <a:ext uri="{FF2B5EF4-FFF2-40B4-BE49-F238E27FC236}">
                <a16:creationId xmlns:a16="http://schemas.microsoft.com/office/drawing/2014/main" id="{9C113F85-0C48-193D-52C4-4C1854A269E3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046" y="2975535"/>
            <a:ext cx="2471268" cy="244233"/>
          </a:xfrm>
          <a:prstGeom prst="rect">
            <a:avLst/>
          </a:prstGeom>
        </p:spPr>
      </p:pic>
      <p:pic>
        <p:nvPicPr>
          <p:cNvPr id="90" name="Google Shape;353;p22" descr="Icon&#10;&#10;Description automatically generated">
            <a:hlinkClick r:id="rId30"/>
            <a:extLst>
              <a:ext uri="{FF2B5EF4-FFF2-40B4-BE49-F238E27FC236}">
                <a16:creationId xmlns:a16="http://schemas.microsoft.com/office/drawing/2014/main" id="{5BAB9CF5-A994-B0D6-2FBF-EEB6A45E4E70}"/>
              </a:ext>
            </a:extLst>
          </p:cNvPr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4096607" y="6762645"/>
            <a:ext cx="791254" cy="7912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1" name="Group 90">
            <a:extLst>
              <a:ext uri="{FF2B5EF4-FFF2-40B4-BE49-F238E27FC236}">
                <a16:creationId xmlns:a16="http://schemas.microsoft.com/office/drawing/2014/main" id="{B3E00443-F42F-71D6-8F74-E85FC4874FB6}"/>
              </a:ext>
            </a:extLst>
          </p:cNvPr>
          <p:cNvGrpSpPr/>
          <p:nvPr/>
        </p:nvGrpSpPr>
        <p:grpSpPr>
          <a:xfrm>
            <a:off x="7734649" y="4491866"/>
            <a:ext cx="1131950" cy="1124436"/>
            <a:chOff x="923393" y="5853849"/>
            <a:chExt cx="1131950" cy="1124436"/>
          </a:xfrm>
        </p:grpSpPr>
        <p:pic>
          <p:nvPicPr>
            <p:cNvPr id="92" name="Google Shape;349;p22">
              <a:hlinkClick r:id="rId32"/>
              <a:extLst>
                <a:ext uri="{FF2B5EF4-FFF2-40B4-BE49-F238E27FC236}">
                  <a16:creationId xmlns:a16="http://schemas.microsoft.com/office/drawing/2014/main" id="{A017186D-2510-56DB-0D85-CC51AB6F1727}"/>
                </a:ext>
              </a:extLst>
            </p:cNvPr>
            <p:cNvPicPr preferRelativeResize="0"/>
            <p:nvPr/>
          </p:nvPicPr>
          <p:blipFill>
            <a:blip r:embed="rId33">
              <a:alphaModFix/>
            </a:blip>
            <a:stretch>
              <a:fillRect/>
            </a:stretch>
          </p:blipFill>
          <p:spPr>
            <a:xfrm>
              <a:off x="1106889" y="5853849"/>
              <a:ext cx="764957" cy="7649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" name="Google Shape;382;p22">
              <a:extLst>
                <a:ext uri="{FF2B5EF4-FFF2-40B4-BE49-F238E27FC236}">
                  <a16:creationId xmlns:a16="http://schemas.microsoft.com/office/drawing/2014/main" id="{6CFB1D34-2DD9-DB39-31CC-750021576701}"/>
                </a:ext>
              </a:extLst>
            </p:cNvPr>
            <p:cNvSpPr txBox="1"/>
            <p:nvPr/>
          </p:nvSpPr>
          <p:spPr>
            <a:xfrm>
              <a:off x="923393" y="6716715"/>
              <a:ext cx="1131950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100">
                  <a:solidFill>
                    <a:schemeClr val="dk1"/>
                  </a:solidFill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Punjab </a:t>
              </a:r>
              <a:r>
                <a:rPr lang="en-IN" sz="1100" err="1">
                  <a:solidFill>
                    <a:schemeClr val="dk1"/>
                  </a:solidFill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Kesari</a:t>
              </a:r>
              <a:endParaRPr sz="1100">
                <a:solidFill>
                  <a:schemeClr val="dk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pic>
        <p:nvPicPr>
          <p:cNvPr id="94" name="Google Shape;346;p22">
            <a:hlinkClick r:id="rId34"/>
            <a:extLst>
              <a:ext uri="{FF2B5EF4-FFF2-40B4-BE49-F238E27FC236}">
                <a16:creationId xmlns:a16="http://schemas.microsoft.com/office/drawing/2014/main" id="{6428634A-EEDB-8C08-BDF0-3D9344CFFCF1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3884804" y="9063331"/>
            <a:ext cx="2896187" cy="344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335;p22">
            <a:hlinkClick r:id="rId36"/>
            <a:extLst>
              <a:ext uri="{FF2B5EF4-FFF2-40B4-BE49-F238E27FC236}">
                <a16:creationId xmlns:a16="http://schemas.microsoft.com/office/drawing/2014/main" id="{F7097BE1-0668-DBE6-38DD-F04346975C87}"/>
              </a:ext>
            </a:extLst>
          </p:cNvPr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844977" y="9019247"/>
            <a:ext cx="2597450" cy="432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339;p22" descr="Logo, company name&#10;&#10;Description automatically generated">
            <a:hlinkClick r:id="rId38"/>
            <a:extLst>
              <a:ext uri="{FF2B5EF4-FFF2-40B4-BE49-F238E27FC236}">
                <a16:creationId xmlns:a16="http://schemas.microsoft.com/office/drawing/2014/main" id="{F59A3A42-F8A2-CCAB-9BB3-39A17F836CA8}"/>
              </a:ext>
            </a:extLst>
          </p:cNvPr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3689170" y="5739332"/>
            <a:ext cx="2597106" cy="561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351;p22" descr="Logo&#10;&#10;Description automatically generated with medium confidence">
            <a:hlinkClick r:id="rId40"/>
            <a:extLst>
              <a:ext uri="{FF2B5EF4-FFF2-40B4-BE49-F238E27FC236}">
                <a16:creationId xmlns:a16="http://schemas.microsoft.com/office/drawing/2014/main" id="{E231DEB8-B57F-09EE-1874-5179AD8E055B}"/>
              </a:ext>
            </a:extLst>
          </p:cNvPr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3596261" y="2628900"/>
            <a:ext cx="2341127" cy="8090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8" name="Group 97">
            <a:extLst>
              <a:ext uri="{FF2B5EF4-FFF2-40B4-BE49-F238E27FC236}">
                <a16:creationId xmlns:a16="http://schemas.microsoft.com/office/drawing/2014/main" id="{AC8258A4-2C00-D120-C475-3415F64C9C61}"/>
              </a:ext>
            </a:extLst>
          </p:cNvPr>
          <p:cNvGrpSpPr/>
          <p:nvPr/>
        </p:nvGrpSpPr>
        <p:grpSpPr>
          <a:xfrm>
            <a:off x="785478" y="7985395"/>
            <a:ext cx="1874036" cy="856026"/>
            <a:chOff x="2714322" y="8097474"/>
            <a:chExt cx="1874036" cy="856026"/>
          </a:xfrm>
        </p:grpSpPr>
        <p:pic>
          <p:nvPicPr>
            <p:cNvPr id="99" name="Google Shape;350;p22">
              <a:hlinkClick r:id="rId42"/>
              <a:extLst>
                <a:ext uri="{FF2B5EF4-FFF2-40B4-BE49-F238E27FC236}">
                  <a16:creationId xmlns:a16="http://schemas.microsoft.com/office/drawing/2014/main" id="{A8ACCDC9-C6CA-C970-BE09-8FE20AF5B550}"/>
                </a:ext>
              </a:extLst>
            </p:cNvPr>
            <p:cNvPicPr preferRelativeResize="0"/>
            <p:nvPr/>
          </p:nvPicPr>
          <p:blipFill>
            <a:blip r:embed="rId43">
              <a:alphaModFix/>
            </a:blip>
            <a:stretch>
              <a:fillRect/>
            </a:stretch>
          </p:blipFill>
          <p:spPr>
            <a:xfrm>
              <a:off x="2832076" y="8097474"/>
              <a:ext cx="1638528" cy="4915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0" name="Google Shape;380;p22">
              <a:extLst>
                <a:ext uri="{FF2B5EF4-FFF2-40B4-BE49-F238E27FC236}">
                  <a16:creationId xmlns:a16="http://schemas.microsoft.com/office/drawing/2014/main" id="{D4E8EB46-7EB2-FFEC-1736-F852648E2B67}"/>
                </a:ext>
              </a:extLst>
            </p:cNvPr>
            <p:cNvSpPr txBox="1"/>
            <p:nvPr/>
          </p:nvSpPr>
          <p:spPr>
            <a:xfrm>
              <a:off x="2714322" y="8691930"/>
              <a:ext cx="1874036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100">
                  <a:solidFill>
                    <a:schemeClr val="dk1"/>
                  </a:solidFill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Sandesh</a:t>
              </a:r>
              <a:endParaRPr sz="1100">
                <a:solidFill>
                  <a:schemeClr val="dk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5838F105-CC01-3AE4-5466-9F809F67537F}"/>
              </a:ext>
            </a:extLst>
          </p:cNvPr>
          <p:cNvGrpSpPr/>
          <p:nvPr/>
        </p:nvGrpSpPr>
        <p:grpSpPr>
          <a:xfrm>
            <a:off x="1075956" y="4533934"/>
            <a:ext cx="2106370" cy="758902"/>
            <a:chOff x="6732830" y="3086100"/>
            <a:chExt cx="2106370" cy="758902"/>
          </a:xfrm>
        </p:grpSpPr>
        <p:pic>
          <p:nvPicPr>
            <p:cNvPr id="102" name="Google Shape;364;p22">
              <a:hlinkClick r:id="rId44"/>
              <a:extLst>
                <a:ext uri="{FF2B5EF4-FFF2-40B4-BE49-F238E27FC236}">
                  <a16:creationId xmlns:a16="http://schemas.microsoft.com/office/drawing/2014/main" id="{55B2159E-E782-50E6-D5EF-FF5C703061FB}"/>
                </a:ext>
              </a:extLst>
            </p:cNvPr>
            <p:cNvPicPr preferRelativeResize="0"/>
            <p:nvPr/>
          </p:nvPicPr>
          <p:blipFill>
            <a:blip r:embed="rId45">
              <a:alphaModFix/>
            </a:blip>
            <a:stretch>
              <a:fillRect/>
            </a:stretch>
          </p:blipFill>
          <p:spPr>
            <a:xfrm>
              <a:off x="6732830" y="3086100"/>
              <a:ext cx="2106370" cy="3939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3" name="Google Shape;373;p22">
              <a:extLst>
                <a:ext uri="{FF2B5EF4-FFF2-40B4-BE49-F238E27FC236}">
                  <a16:creationId xmlns:a16="http://schemas.microsoft.com/office/drawing/2014/main" id="{1620BD90-FA9D-3D70-1A60-8F25CCA77FC8}"/>
                </a:ext>
              </a:extLst>
            </p:cNvPr>
            <p:cNvSpPr txBox="1"/>
            <p:nvPr/>
          </p:nvSpPr>
          <p:spPr>
            <a:xfrm>
              <a:off x="6848997" y="3583432"/>
              <a:ext cx="1874036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100">
                  <a:solidFill>
                    <a:schemeClr val="dk1"/>
                  </a:solidFill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Bangladesh </a:t>
              </a:r>
              <a:r>
                <a:rPr lang="en-IN" sz="1100" err="1">
                  <a:solidFill>
                    <a:schemeClr val="dk1"/>
                  </a:solidFill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Pratidin</a:t>
              </a:r>
              <a:endParaRPr sz="1100">
                <a:solidFill>
                  <a:schemeClr val="dk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48491E5-3952-E601-AD93-E6A6488B21A8}"/>
              </a:ext>
            </a:extLst>
          </p:cNvPr>
          <p:cNvGrpSpPr/>
          <p:nvPr/>
        </p:nvGrpSpPr>
        <p:grpSpPr>
          <a:xfrm>
            <a:off x="6477643" y="5784521"/>
            <a:ext cx="2205459" cy="851223"/>
            <a:chOff x="12288660" y="8621203"/>
            <a:chExt cx="2205459" cy="851223"/>
          </a:xfrm>
        </p:grpSpPr>
        <p:pic>
          <p:nvPicPr>
            <p:cNvPr id="105" name="Google Shape;365;p22">
              <a:hlinkClick r:id="rId46"/>
              <a:extLst>
                <a:ext uri="{FF2B5EF4-FFF2-40B4-BE49-F238E27FC236}">
                  <a16:creationId xmlns:a16="http://schemas.microsoft.com/office/drawing/2014/main" id="{D111573F-EC0C-1C82-06AA-3906AF8C6AE9}"/>
                </a:ext>
              </a:extLst>
            </p:cNvPr>
            <p:cNvPicPr preferRelativeResize="0"/>
            <p:nvPr/>
          </p:nvPicPr>
          <p:blipFill>
            <a:blip r:embed="rId47">
              <a:alphaModFix/>
            </a:blip>
            <a:stretch>
              <a:fillRect/>
            </a:stretch>
          </p:blipFill>
          <p:spPr>
            <a:xfrm>
              <a:off x="12288660" y="8621203"/>
              <a:ext cx="2205459" cy="4715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" name="Google Shape;377;p22">
              <a:extLst>
                <a:ext uri="{FF2B5EF4-FFF2-40B4-BE49-F238E27FC236}">
                  <a16:creationId xmlns:a16="http://schemas.microsoft.com/office/drawing/2014/main" id="{65B2DF3A-C81F-0B6E-BC4E-1BD4CB01BDEB}"/>
                </a:ext>
              </a:extLst>
            </p:cNvPr>
            <p:cNvSpPr txBox="1"/>
            <p:nvPr/>
          </p:nvSpPr>
          <p:spPr>
            <a:xfrm>
              <a:off x="12454371" y="9210856"/>
              <a:ext cx="1874036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100">
                  <a:solidFill>
                    <a:schemeClr val="dk1"/>
                  </a:solidFill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Prothom </a:t>
              </a:r>
              <a:r>
                <a:rPr lang="en-IN" sz="1100" err="1">
                  <a:solidFill>
                    <a:schemeClr val="dk1"/>
                  </a:solidFill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Alo</a:t>
              </a:r>
              <a:endParaRPr sz="1100">
                <a:solidFill>
                  <a:schemeClr val="dk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16BC8678-D48B-03D8-8E93-11EE3E40DD33}"/>
              </a:ext>
            </a:extLst>
          </p:cNvPr>
          <p:cNvSpPr txBox="1"/>
          <p:nvPr/>
        </p:nvSpPr>
        <p:spPr>
          <a:xfrm>
            <a:off x="9439156" y="1638300"/>
            <a:ext cx="78355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Southeast &amp; East Asian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(China, Japan, Vietnam, Philippines, South Korea, Indonesia )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6B819654-0D77-5FC1-FB7C-88B6EF5EAB90}"/>
              </a:ext>
            </a:extLst>
          </p:cNvPr>
          <p:cNvGrpSpPr/>
          <p:nvPr/>
        </p:nvGrpSpPr>
        <p:grpSpPr>
          <a:xfrm>
            <a:off x="6986342" y="7863736"/>
            <a:ext cx="1912888" cy="846900"/>
            <a:chOff x="15227377" y="5931307"/>
            <a:chExt cx="1912888" cy="846900"/>
          </a:xfrm>
        </p:grpSpPr>
        <p:pic>
          <p:nvPicPr>
            <p:cNvPr id="110" name="Google Shape;368;p22" descr="Logo&#10;&#10;Description automatically generated">
              <a:hlinkClick r:id="rId48"/>
              <a:extLst>
                <a:ext uri="{FF2B5EF4-FFF2-40B4-BE49-F238E27FC236}">
                  <a16:creationId xmlns:a16="http://schemas.microsoft.com/office/drawing/2014/main" id="{FAC49CFF-5D07-5A4E-D04C-42B1053304DE}"/>
                </a:ext>
              </a:extLst>
            </p:cNvPr>
            <p:cNvPicPr preferRelativeResize="0"/>
            <p:nvPr/>
          </p:nvPicPr>
          <p:blipFill rotWithShape="1">
            <a:blip r:embed="rId49">
              <a:alphaModFix/>
            </a:blip>
            <a:srcRect/>
            <a:stretch/>
          </p:blipFill>
          <p:spPr>
            <a:xfrm>
              <a:off x="15227377" y="5931307"/>
              <a:ext cx="1912888" cy="5057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" name="Google Shape;374;p22">
              <a:extLst>
                <a:ext uri="{FF2B5EF4-FFF2-40B4-BE49-F238E27FC236}">
                  <a16:creationId xmlns:a16="http://schemas.microsoft.com/office/drawing/2014/main" id="{114E960A-FF50-1D36-29C9-599DEB603BC6}"/>
                </a:ext>
              </a:extLst>
            </p:cNvPr>
            <p:cNvSpPr txBox="1"/>
            <p:nvPr/>
          </p:nvSpPr>
          <p:spPr>
            <a:xfrm>
              <a:off x="15704743" y="6516637"/>
              <a:ext cx="958156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100" err="1">
                  <a:solidFill>
                    <a:schemeClr val="dk1"/>
                  </a:solidFill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Vikatan</a:t>
              </a:r>
              <a:endParaRPr sz="1100">
                <a:solidFill>
                  <a:schemeClr val="dk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pic>
        <p:nvPicPr>
          <p:cNvPr id="112" name="Google Shape;358;p22">
            <a:hlinkClick r:id="rId50"/>
            <a:extLst>
              <a:ext uri="{FF2B5EF4-FFF2-40B4-BE49-F238E27FC236}">
                <a16:creationId xmlns:a16="http://schemas.microsoft.com/office/drawing/2014/main" id="{19A858D1-2E37-9B98-8724-6F1384D3A82D}"/>
              </a:ext>
            </a:extLst>
          </p:cNvPr>
          <p:cNvPicPr preferRelativeResize="0"/>
          <p:nvPr/>
        </p:nvPicPr>
        <p:blipFill>
          <a:blip r:embed="rId51">
            <a:alphaModFix/>
          </a:blip>
          <a:stretch>
            <a:fillRect/>
          </a:stretch>
        </p:blipFill>
        <p:spPr>
          <a:xfrm>
            <a:off x="966490" y="6859767"/>
            <a:ext cx="1915480" cy="663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356;p22" descr="Logo&#10;&#10;Description automatically generated">
            <a:hlinkClick r:id="rId52"/>
            <a:extLst>
              <a:ext uri="{FF2B5EF4-FFF2-40B4-BE49-F238E27FC236}">
                <a16:creationId xmlns:a16="http://schemas.microsoft.com/office/drawing/2014/main" id="{77A553AB-58E7-45E9-5E37-74585656E1F6}"/>
              </a:ext>
            </a:extLst>
          </p:cNvPr>
          <p:cNvPicPr preferRelativeResize="0"/>
          <p:nvPr/>
        </p:nvPicPr>
        <p:blipFill rotWithShape="1">
          <a:blip r:embed="rId53">
            <a:alphaModFix/>
          </a:blip>
          <a:srcRect/>
          <a:stretch/>
        </p:blipFill>
        <p:spPr>
          <a:xfrm>
            <a:off x="7084264" y="9000917"/>
            <a:ext cx="1874808" cy="553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360;p22">
            <a:hlinkClick r:id="rId54"/>
            <a:extLst>
              <a:ext uri="{FF2B5EF4-FFF2-40B4-BE49-F238E27FC236}">
                <a16:creationId xmlns:a16="http://schemas.microsoft.com/office/drawing/2014/main" id="{C163D254-2BC0-6D95-B011-7F0A27C5F96A}"/>
              </a:ext>
            </a:extLst>
          </p:cNvPr>
          <p:cNvPicPr preferRelativeResize="0"/>
          <p:nvPr/>
        </p:nvPicPr>
        <p:blipFill>
          <a:blip r:embed="rId55">
            <a:alphaModFix/>
          </a:blip>
          <a:stretch>
            <a:fillRect/>
          </a:stretch>
        </p:blipFill>
        <p:spPr>
          <a:xfrm>
            <a:off x="12231831" y="3015655"/>
            <a:ext cx="1770437" cy="329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361;p22">
            <a:hlinkClick r:id="rId56"/>
            <a:extLst>
              <a:ext uri="{FF2B5EF4-FFF2-40B4-BE49-F238E27FC236}">
                <a16:creationId xmlns:a16="http://schemas.microsoft.com/office/drawing/2014/main" id="{AAFBA01A-D13D-0826-C041-0AE46E70E45C}"/>
              </a:ext>
            </a:extLst>
          </p:cNvPr>
          <p:cNvPicPr preferRelativeResize="0"/>
          <p:nvPr/>
        </p:nvPicPr>
        <p:blipFill>
          <a:blip r:embed="rId57">
            <a:alphaModFix/>
          </a:blip>
          <a:stretch>
            <a:fillRect/>
          </a:stretch>
        </p:blipFill>
        <p:spPr>
          <a:xfrm>
            <a:off x="14511619" y="2976996"/>
            <a:ext cx="2828535" cy="40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362;p22">
            <a:hlinkClick r:id="rId58"/>
            <a:extLst>
              <a:ext uri="{FF2B5EF4-FFF2-40B4-BE49-F238E27FC236}">
                <a16:creationId xmlns:a16="http://schemas.microsoft.com/office/drawing/2014/main" id="{14A6E909-8361-9245-ECF1-60019D46E090}"/>
              </a:ext>
            </a:extLst>
          </p:cNvPr>
          <p:cNvPicPr preferRelativeResize="0"/>
          <p:nvPr/>
        </p:nvPicPr>
        <p:blipFill>
          <a:blip r:embed="rId59">
            <a:alphaModFix/>
          </a:blip>
          <a:stretch>
            <a:fillRect/>
          </a:stretch>
        </p:blipFill>
        <p:spPr>
          <a:xfrm>
            <a:off x="9490533" y="2926292"/>
            <a:ext cx="2222615" cy="536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370;p22">
            <a:hlinkClick r:id="rId60"/>
            <a:extLst>
              <a:ext uri="{FF2B5EF4-FFF2-40B4-BE49-F238E27FC236}">
                <a16:creationId xmlns:a16="http://schemas.microsoft.com/office/drawing/2014/main" id="{F5F4EED0-B428-61F9-D4F9-4B3519005605}"/>
              </a:ext>
            </a:extLst>
          </p:cNvPr>
          <p:cNvPicPr preferRelativeResize="0"/>
          <p:nvPr/>
        </p:nvPicPr>
        <p:blipFill>
          <a:blip r:embed="rId61">
            <a:alphaModFix/>
          </a:blip>
          <a:stretch>
            <a:fillRect/>
          </a:stretch>
        </p:blipFill>
        <p:spPr>
          <a:xfrm>
            <a:off x="5377492" y="6803098"/>
            <a:ext cx="757201" cy="7572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8" name="Group 117">
            <a:extLst>
              <a:ext uri="{FF2B5EF4-FFF2-40B4-BE49-F238E27FC236}">
                <a16:creationId xmlns:a16="http://schemas.microsoft.com/office/drawing/2014/main" id="{0AF5C282-E5F5-F0FE-DCC1-6D44C72EF8D1}"/>
              </a:ext>
            </a:extLst>
          </p:cNvPr>
          <p:cNvGrpSpPr/>
          <p:nvPr/>
        </p:nvGrpSpPr>
        <p:grpSpPr>
          <a:xfrm>
            <a:off x="3585751" y="4372711"/>
            <a:ext cx="1874036" cy="1174316"/>
            <a:chOff x="9558434" y="5724584"/>
            <a:chExt cx="1874036" cy="1174316"/>
          </a:xfrm>
        </p:grpSpPr>
        <p:pic>
          <p:nvPicPr>
            <p:cNvPr id="120" name="Google Shape;359;p22">
              <a:hlinkClick r:id="rId62"/>
              <a:extLst>
                <a:ext uri="{FF2B5EF4-FFF2-40B4-BE49-F238E27FC236}">
                  <a16:creationId xmlns:a16="http://schemas.microsoft.com/office/drawing/2014/main" id="{0A71231B-EAB6-32F8-1C30-C0FDFCB0725A}"/>
                </a:ext>
              </a:extLst>
            </p:cNvPr>
            <p:cNvPicPr preferRelativeResize="0"/>
            <p:nvPr/>
          </p:nvPicPr>
          <p:blipFill>
            <a:blip r:embed="rId63">
              <a:alphaModFix/>
            </a:blip>
            <a:stretch>
              <a:fillRect/>
            </a:stretch>
          </p:blipFill>
          <p:spPr>
            <a:xfrm>
              <a:off x="9719453" y="5724584"/>
              <a:ext cx="1633669" cy="9192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1" name="Google Shape;376;p22">
              <a:extLst>
                <a:ext uri="{FF2B5EF4-FFF2-40B4-BE49-F238E27FC236}">
                  <a16:creationId xmlns:a16="http://schemas.microsoft.com/office/drawing/2014/main" id="{4BEB827E-3E30-FF0F-2CC8-34553CFE58EB}"/>
                </a:ext>
              </a:extLst>
            </p:cNvPr>
            <p:cNvSpPr txBox="1"/>
            <p:nvPr/>
          </p:nvSpPr>
          <p:spPr>
            <a:xfrm>
              <a:off x="9558434" y="6621940"/>
              <a:ext cx="1874036" cy="2769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200">
                  <a:solidFill>
                    <a:schemeClr val="dk1"/>
                  </a:solidFill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Urdu Point</a:t>
              </a:r>
              <a:endParaRPr sz="1200">
                <a:solidFill>
                  <a:schemeClr val="dk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2A64FC1D-3828-64C5-9D49-3F6DE5E09AB2}"/>
              </a:ext>
            </a:extLst>
          </p:cNvPr>
          <p:cNvGrpSpPr/>
          <p:nvPr/>
        </p:nvGrpSpPr>
        <p:grpSpPr>
          <a:xfrm>
            <a:off x="15466118" y="4877117"/>
            <a:ext cx="1874036" cy="1044250"/>
            <a:chOff x="9599272" y="4513220"/>
            <a:chExt cx="1874036" cy="1044250"/>
          </a:xfrm>
        </p:grpSpPr>
        <p:pic>
          <p:nvPicPr>
            <p:cNvPr id="138" name="Google Shape;355;p22">
              <a:hlinkClick r:id="rId64"/>
              <a:extLst>
                <a:ext uri="{FF2B5EF4-FFF2-40B4-BE49-F238E27FC236}">
                  <a16:creationId xmlns:a16="http://schemas.microsoft.com/office/drawing/2014/main" id="{4BB9596B-FEF3-5669-80F5-8B7D8E3CC46F}"/>
                </a:ext>
              </a:extLst>
            </p:cNvPr>
            <p:cNvPicPr preferRelativeResize="0"/>
            <p:nvPr/>
          </p:nvPicPr>
          <p:blipFill>
            <a:blip r:embed="rId65">
              <a:alphaModFix/>
            </a:blip>
            <a:stretch>
              <a:fillRect/>
            </a:stretch>
          </p:blipFill>
          <p:spPr>
            <a:xfrm>
              <a:off x="9627430" y="4513220"/>
              <a:ext cx="1817718" cy="6517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" name="Google Shape;378;p22">
              <a:extLst>
                <a:ext uri="{FF2B5EF4-FFF2-40B4-BE49-F238E27FC236}">
                  <a16:creationId xmlns:a16="http://schemas.microsoft.com/office/drawing/2014/main" id="{0C9BC7C0-E3C8-777B-5C3E-B1323BB12AB8}"/>
                </a:ext>
              </a:extLst>
            </p:cNvPr>
            <p:cNvSpPr txBox="1"/>
            <p:nvPr/>
          </p:nvSpPr>
          <p:spPr>
            <a:xfrm>
              <a:off x="9599272" y="5295900"/>
              <a:ext cx="1874036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100" err="1">
                  <a:solidFill>
                    <a:schemeClr val="dk1"/>
                  </a:solidFill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Dinamalar</a:t>
              </a:r>
              <a:endParaRPr sz="1100">
                <a:solidFill>
                  <a:schemeClr val="dk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E3E657AC-E9AF-7BD5-30D1-57634B75465D}"/>
              </a:ext>
            </a:extLst>
          </p:cNvPr>
          <p:cNvGrpSpPr/>
          <p:nvPr/>
        </p:nvGrpSpPr>
        <p:grpSpPr>
          <a:xfrm>
            <a:off x="11251063" y="6050894"/>
            <a:ext cx="1905000" cy="861112"/>
            <a:chOff x="15231321" y="3155002"/>
            <a:chExt cx="1905000" cy="861112"/>
          </a:xfrm>
        </p:grpSpPr>
        <p:sp>
          <p:nvSpPr>
            <p:cNvPr id="141" name="Google Shape;372;p22">
              <a:extLst>
                <a:ext uri="{FF2B5EF4-FFF2-40B4-BE49-F238E27FC236}">
                  <a16:creationId xmlns:a16="http://schemas.microsoft.com/office/drawing/2014/main" id="{F235616F-9EDE-79A3-B4E7-58F2C3926EAC}"/>
                </a:ext>
              </a:extLst>
            </p:cNvPr>
            <p:cNvSpPr txBox="1"/>
            <p:nvPr/>
          </p:nvSpPr>
          <p:spPr>
            <a:xfrm>
              <a:off x="15246786" y="3754544"/>
              <a:ext cx="1874036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100" err="1">
                  <a:solidFill>
                    <a:schemeClr val="dk1"/>
                  </a:solidFill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Missyusa</a:t>
              </a:r>
              <a:endParaRPr sz="1100">
                <a:solidFill>
                  <a:schemeClr val="dk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CCA7F765-8352-8473-8FFB-008098307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/>
            <a:stretch>
              <a:fillRect/>
            </a:stretch>
          </p:blipFill>
          <p:spPr>
            <a:xfrm>
              <a:off x="15231321" y="3155002"/>
              <a:ext cx="1905000" cy="536864"/>
            </a:xfrm>
            <a:prstGeom prst="rect">
              <a:avLst/>
            </a:prstGeom>
          </p:spPr>
        </p:pic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2C26196C-EE7B-C590-DCF0-033028BC7B64}"/>
              </a:ext>
            </a:extLst>
          </p:cNvPr>
          <p:cNvGrpSpPr/>
          <p:nvPr/>
        </p:nvGrpSpPr>
        <p:grpSpPr>
          <a:xfrm>
            <a:off x="9525998" y="3688166"/>
            <a:ext cx="2095500" cy="909955"/>
            <a:chOff x="9591385" y="7247652"/>
            <a:chExt cx="2095500" cy="909955"/>
          </a:xfrm>
        </p:grpSpPr>
        <p:sp>
          <p:nvSpPr>
            <p:cNvPr id="144" name="Google Shape;375;p22">
              <a:extLst>
                <a:ext uri="{FF2B5EF4-FFF2-40B4-BE49-F238E27FC236}">
                  <a16:creationId xmlns:a16="http://schemas.microsoft.com/office/drawing/2014/main" id="{F69E9FFE-D61A-D241-3837-D93E623CB73E}"/>
                </a:ext>
              </a:extLst>
            </p:cNvPr>
            <p:cNvSpPr txBox="1"/>
            <p:nvPr/>
          </p:nvSpPr>
          <p:spPr>
            <a:xfrm>
              <a:off x="9686320" y="7896037"/>
              <a:ext cx="1874036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100" err="1">
                  <a:solidFill>
                    <a:schemeClr val="dk1"/>
                  </a:solidFill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Creaders</a:t>
              </a:r>
              <a:endParaRPr sz="1100">
                <a:solidFill>
                  <a:schemeClr val="dk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363C096F-A988-BD93-EA1C-B2F5C15D5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/>
            <a:stretch>
              <a:fillRect/>
            </a:stretch>
          </p:blipFill>
          <p:spPr>
            <a:xfrm>
              <a:off x="9591385" y="7247652"/>
              <a:ext cx="2095500" cy="600075"/>
            </a:xfrm>
            <a:prstGeom prst="rect">
              <a:avLst/>
            </a:prstGeom>
          </p:spPr>
        </p:pic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8355A52C-1F11-EF8D-986A-830792EEC656}"/>
              </a:ext>
            </a:extLst>
          </p:cNvPr>
          <p:cNvGrpSpPr/>
          <p:nvPr/>
        </p:nvGrpSpPr>
        <p:grpSpPr>
          <a:xfrm>
            <a:off x="15355385" y="3603755"/>
            <a:ext cx="2095500" cy="898665"/>
            <a:chOff x="9478805" y="7684257"/>
            <a:chExt cx="2095500" cy="898665"/>
          </a:xfrm>
        </p:grpSpPr>
        <p:sp>
          <p:nvSpPr>
            <p:cNvPr id="147" name="Google Shape;371;p22">
              <a:extLst>
                <a:ext uri="{FF2B5EF4-FFF2-40B4-BE49-F238E27FC236}">
                  <a16:creationId xmlns:a16="http://schemas.microsoft.com/office/drawing/2014/main" id="{E89B8354-503A-E3D3-18F1-D092A07B960F}"/>
                </a:ext>
              </a:extLst>
            </p:cNvPr>
            <p:cNvSpPr txBox="1"/>
            <p:nvPr/>
          </p:nvSpPr>
          <p:spPr>
            <a:xfrm>
              <a:off x="9589537" y="8305962"/>
              <a:ext cx="1874036" cy="2769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200" err="1">
                  <a:solidFill>
                    <a:schemeClr val="dk1"/>
                  </a:solidFill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Radiokorea</a:t>
              </a:r>
              <a:endParaRPr sz="1200">
                <a:solidFill>
                  <a:schemeClr val="dk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B9741BAB-65D1-491C-07D3-DAF5D6847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/>
            <a:stretch>
              <a:fillRect/>
            </a:stretch>
          </p:blipFill>
          <p:spPr>
            <a:xfrm>
              <a:off x="9478805" y="7684257"/>
              <a:ext cx="2095500" cy="571500"/>
            </a:xfrm>
            <a:prstGeom prst="rect">
              <a:avLst/>
            </a:prstGeom>
          </p:spPr>
        </p:pic>
      </p:grpSp>
      <p:pic>
        <p:nvPicPr>
          <p:cNvPr id="149" name="Google Shape;357;p22">
            <a:hlinkClick r:id="rId69"/>
            <a:extLst>
              <a:ext uri="{FF2B5EF4-FFF2-40B4-BE49-F238E27FC236}">
                <a16:creationId xmlns:a16="http://schemas.microsoft.com/office/drawing/2014/main" id="{6ADA8B1D-FC21-2808-6F06-ED3074C4D6D8}"/>
              </a:ext>
            </a:extLst>
          </p:cNvPr>
          <p:cNvPicPr preferRelativeResize="0"/>
          <p:nvPr/>
        </p:nvPicPr>
        <p:blipFill>
          <a:blip r:embed="rId70">
            <a:alphaModFix/>
          </a:blip>
          <a:stretch>
            <a:fillRect/>
          </a:stretch>
        </p:blipFill>
        <p:spPr>
          <a:xfrm>
            <a:off x="3041539" y="7914087"/>
            <a:ext cx="1481230" cy="614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363;p22">
            <a:hlinkClick r:id="rId71"/>
            <a:extLst>
              <a:ext uri="{FF2B5EF4-FFF2-40B4-BE49-F238E27FC236}">
                <a16:creationId xmlns:a16="http://schemas.microsoft.com/office/drawing/2014/main" id="{09F29213-D91A-7B3D-1CF3-474D2F40C486}"/>
              </a:ext>
            </a:extLst>
          </p:cNvPr>
          <p:cNvPicPr preferRelativeResize="0"/>
          <p:nvPr/>
        </p:nvPicPr>
        <p:blipFill>
          <a:blip r:embed="rId72">
            <a:alphaModFix/>
          </a:blip>
          <a:stretch>
            <a:fillRect/>
          </a:stretch>
        </p:blipFill>
        <p:spPr>
          <a:xfrm>
            <a:off x="875507" y="6095916"/>
            <a:ext cx="2400210" cy="402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Picture 150" descr="Text&#10;&#10;Description automatically generated">
            <a:extLst>
              <a:ext uri="{FF2B5EF4-FFF2-40B4-BE49-F238E27FC236}">
                <a16:creationId xmlns:a16="http://schemas.microsoft.com/office/drawing/2014/main" id="{6B28FD7A-D225-8E58-E12E-448358A24653}"/>
              </a:ext>
            </a:extLst>
          </p:cNvPr>
          <p:cNvPicPr>
            <a:picLocks noChangeAspect="1"/>
          </p:cNvPicPr>
          <p:nvPr/>
        </p:nvPicPr>
        <p:blipFill>
          <a:blip r:embed="rId7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4639" y="6005527"/>
            <a:ext cx="1950724" cy="1014155"/>
          </a:xfrm>
          <a:prstGeom prst="rect">
            <a:avLst/>
          </a:prstGeom>
        </p:spPr>
      </p:pic>
      <p:pic>
        <p:nvPicPr>
          <p:cNvPr id="152" name="Picture 151" descr="Logo&#10;&#10;Description automatically generated">
            <a:extLst>
              <a:ext uri="{FF2B5EF4-FFF2-40B4-BE49-F238E27FC236}">
                <a16:creationId xmlns:a16="http://schemas.microsoft.com/office/drawing/2014/main" id="{41590E44-F743-61E3-5D26-07B31C3B7F8A}"/>
              </a:ext>
            </a:extLst>
          </p:cNvPr>
          <p:cNvPicPr>
            <a:picLocks noChangeAspect="1"/>
          </p:cNvPicPr>
          <p:nvPr/>
        </p:nvPicPr>
        <p:blipFill>
          <a:blip r:embed="rId7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360" y="5016212"/>
            <a:ext cx="1394967" cy="784669"/>
          </a:xfrm>
          <a:prstGeom prst="rect">
            <a:avLst/>
          </a:prstGeom>
        </p:spPr>
      </p:pic>
      <p:pic>
        <p:nvPicPr>
          <p:cNvPr id="153" name="Picture 152" descr="A picture containing diagram&#10;&#10;Description automatically generated">
            <a:extLst>
              <a:ext uri="{FF2B5EF4-FFF2-40B4-BE49-F238E27FC236}">
                <a16:creationId xmlns:a16="http://schemas.microsoft.com/office/drawing/2014/main" id="{88EBCD6E-F1BB-254E-313C-4D947D7873EB}"/>
              </a:ext>
            </a:extLst>
          </p:cNvPr>
          <p:cNvPicPr>
            <a:picLocks noChangeAspect="1"/>
          </p:cNvPicPr>
          <p:nvPr/>
        </p:nvPicPr>
        <p:blipFill>
          <a:blip r:embed="rId7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843" y="8702623"/>
            <a:ext cx="2123425" cy="661242"/>
          </a:xfrm>
          <a:prstGeom prst="rect">
            <a:avLst/>
          </a:prstGeom>
        </p:spPr>
      </p:pic>
      <p:pic>
        <p:nvPicPr>
          <p:cNvPr id="154" name="Picture 153" descr="Logo&#10;&#10;Description automatically generated">
            <a:extLst>
              <a:ext uri="{FF2B5EF4-FFF2-40B4-BE49-F238E27FC236}">
                <a16:creationId xmlns:a16="http://schemas.microsoft.com/office/drawing/2014/main" id="{66EBB0AA-64ED-91F1-69C1-E6DDE76FAF4D}"/>
              </a:ext>
            </a:extLst>
          </p:cNvPr>
          <p:cNvPicPr>
            <a:picLocks noChangeAspect="1"/>
          </p:cNvPicPr>
          <p:nvPr/>
        </p:nvPicPr>
        <p:blipFill rotWithShape="1">
          <a:blip r:embed="rId7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7" t="36225" r="9285" b="28932"/>
          <a:stretch/>
        </p:blipFill>
        <p:spPr>
          <a:xfrm>
            <a:off x="13772507" y="7950832"/>
            <a:ext cx="1918831" cy="540894"/>
          </a:xfrm>
          <a:prstGeom prst="rect">
            <a:avLst/>
          </a:prstGeom>
        </p:spPr>
      </p:pic>
      <p:pic>
        <p:nvPicPr>
          <p:cNvPr id="155" name="Picture 154" descr="A picture containing text, ax, gear&#10;&#10;Description automatically generated">
            <a:extLst>
              <a:ext uri="{FF2B5EF4-FFF2-40B4-BE49-F238E27FC236}">
                <a16:creationId xmlns:a16="http://schemas.microsoft.com/office/drawing/2014/main" id="{0571DE2B-0934-4B44-3A3B-98934480930B}"/>
              </a:ext>
            </a:extLst>
          </p:cNvPr>
          <p:cNvPicPr>
            <a:picLocks noChangeAspect="1"/>
          </p:cNvPicPr>
          <p:nvPr/>
        </p:nvPicPr>
        <p:blipFill>
          <a:blip r:embed="rId7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2065" y="4550630"/>
            <a:ext cx="1361581" cy="391454"/>
          </a:xfrm>
          <a:prstGeom prst="rect">
            <a:avLst/>
          </a:prstGeom>
        </p:spPr>
      </p:pic>
      <p:pic>
        <p:nvPicPr>
          <p:cNvPr id="156" name="Picture 155" descr="Logo&#10;&#10;Description automatically generated">
            <a:extLst>
              <a:ext uri="{FF2B5EF4-FFF2-40B4-BE49-F238E27FC236}">
                <a16:creationId xmlns:a16="http://schemas.microsoft.com/office/drawing/2014/main" id="{DB7BBB43-95A9-A048-B567-55FA425AE661}"/>
              </a:ext>
            </a:extLst>
          </p:cNvPr>
          <p:cNvPicPr>
            <a:picLocks noChangeAspect="1"/>
          </p:cNvPicPr>
          <p:nvPr/>
        </p:nvPicPr>
        <p:blipFill>
          <a:blip r:embed="rId7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2938" y="6062168"/>
            <a:ext cx="2023775" cy="589826"/>
          </a:xfrm>
          <a:prstGeom prst="rect">
            <a:avLst/>
          </a:prstGeom>
        </p:spPr>
      </p:pic>
      <p:pic>
        <p:nvPicPr>
          <p:cNvPr id="157" name="Picture 156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EF2CD7E2-2CE2-2A7E-E49E-4C7D18FE9371}"/>
              </a:ext>
            </a:extLst>
          </p:cNvPr>
          <p:cNvPicPr>
            <a:picLocks noChangeAspect="1"/>
          </p:cNvPicPr>
          <p:nvPr/>
        </p:nvPicPr>
        <p:blipFill>
          <a:blip r:embed="rId7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1538" y="7164620"/>
            <a:ext cx="2990235" cy="439191"/>
          </a:xfrm>
          <a:prstGeom prst="rect">
            <a:avLst/>
          </a:prstGeom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44AE257A-85E7-7906-D679-8AA05B9E7D73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709" y="5949405"/>
            <a:ext cx="1547956" cy="627551"/>
          </a:xfrm>
          <a:prstGeom prst="rect">
            <a:avLst/>
          </a:prstGeom>
        </p:spPr>
      </p:pic>
      <p:pic>
        <p:nvPicPr>
          <p:cNvPr id="159" name="Picture 158" descr="Text&#10;&#10;Description automatically generated with low confidence">
            <a:extLst>
              <a:ext uri="{FF2B5EF4-FFF2-40B4-BE49-F238E27FC236}">
                <a16:creationId xmlns:a16="http://schemas.microsoft.com/office/drawing/2014/main" id="{A8CB4745-F69B-B5F3-29B1-4D362E934145}"/>
              </a:ext>
            </a:extLst>
          </p:cNvPr>
          <p:cNvPicPr>
            <a:picLocks noChangeAspect="1"/>
          </p:cNvPicPr>
          <p:nvPr/>
        </p:nvPicPr>
        <p:blipFill>
          <a:blip r:embed="rId8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5306" y="7888790"/>
            <a:ext cx="2000250" cy="623455"/>
          </a:xfrm>
          <a:prstGeom prst="rect">
            <a:avLst/>
          </a:prstGeom>
        </p:spPr>
      </p:pic>
      <p:pic>
        <p:nvPicPr>
          <p:cNvPr id="160" name="Picture 159" descr="Text, logo&#10;&#10;Description automatically generated">
            <a:extLst>
              <a:ext uri="{FF2B5EF4-FFF2-40B4-BE49-F238E27FC236}">
                <a16:creationId xmlns:a16="http://schemas.microsoft.com/office/drawing/2014/main" id="{AD9581F3-1C28-E7D6-4305-029DC02DEE72}"/>
              </a:ext>
            </a:extLst>
          </p:cNvPr>
          <p:cNvPicPr>
            <a:picLocks noChangeAspect="1"/>
          </p:cNvPicPr>
          <p:nvPr/>
        </p:nvPicPr>
        <p:blipFill>
          <a:blip r:embed="rId8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3535" y="3749665"/>
            <a:ext cx="3136186" cy="527036"/>
          </a:xfrm>
          <a:prstGeom prst="rect">
            <a:avLst/>
          </a:prstGeom>
        </p:spPr>
      </p:pic>
      <p:pic>
        <p:nvPicPr>
          <p:cNvPr id="161" name="Picture 160" descr="Logo, company name&#10;&#10;Description automatically generated">
            <a:extLst>
              <a:ext uri="{FF2B5EF4-FFF2-40B4-BE49-F238E27FC236}">
                <a16:creationId xmlns:a16="http://schemas.microsoft.com/office/drawing/2014/main" id="{2DBD37DA-8590-9722-A443-B9287E0EED08}"/>
              </a:ext>
            </a:extLst>
          </p:cNvPr>
          <p:cNvPicPr>
            <a:picLocks noChangeAspect="1"/>
          </p:cNvPicPr>
          <p:nvPr/>
        </p:nvPicPr>
        <p:blipFill rotWithShape="1">
          <a:blip r:embed="rId8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" t="17277" r="5211" b="17277"/>
          <a:stretch/>
        </p:blipFill>
        <p:spPr>
          <a:xfrm>
            <a:off x="11707134" y="7889773"/>
            <a:ext cx="1630229" cy="558302"/>
          </a:xfrm>
          <a:prstGeom prst="rect">
            <a:avLst/>
          </a:prstGeom>
        </p:spPr>
      </p:pic>
      <p:pic>
        <p:nvPicPr>
          <p:cNvPr id="162" name="Picture 161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9096CAA7-538C-9271-860A-8449E9093486}"/>
              </a:ext>
            </a:extLst>
          </p:cNvPr>
          <p:cNvPicPr>
            <a:picLocks noChangeAspect="1"/>
          </p:cNvPicPr>
          <p:nvPr/>
        </p:nvPicPr>
        <p:blipFill>
          <a:blip r:embed="rId8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7777" y="8797224"/>
            <a:ext cx="1687909" cy="481977"/>
          </a:xfrm>
          <a:prstGeom prst="rect">
            <a:avLst/>
          </a:prstGeom>
        </p:spPr>
      </p:pic>
      <p:pic>
        <p:nvPicPr>
          <p:cNvPr id="163" name="Picture 162" descr="Logo&#10;&#10;Description automatically generated with medium confidence">
            <a:extLst>
              <a:ext uri="{FF2B5EF4-FFF2-40B4-BE49-F238E27FC236}">
                <a16:creationId xmlns:a16="http://schemas.microsoft.com/office/drawing/2014/main" id="{97075607-00BF-3015-2C37-03564F5E34F7}"/>
              </a:ext>
            </a:extLst>
          </p:cNvPr>
          <p:cNvPicPr>
            <a:picLocks noChangeAspect="1"/>
          </p:cNvPicPr>
          <p:nvPr/>
        </p:nvPicPr>
        <p:blipFill rotWithShape="1"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6" b="20696"/>
          <a:stretch/>
        </p:blipFill>
        <p:spPr>
          <a:xfrm>
            <a:off x="11724231" y="7107054"/>
            <a:ext cx="2098911" cy="615069"/>
          </a:xfrm>
          <a:prstGeom prst="rect">
            <a:avLst/>
          </a:prstGeom>
        </p:spPr>
      </p:pic>
      <p:grpSp>
        <p:nvGrpSpPr>
          <p:cNvPr id="164" name="Group 163">
            <a:extLst>
              <a:ext uri="{FF2B5EF4-FFF2-40B4-BE49-F238E27FC236}">
                <a16:creationId xmlns:a16="http://schemas.microsoft.com/office/drawing/2014/main" id="{EE08B179-BA23-D406-28BD-DD751F593E1C}"/>
              </a:ext>
            </a:extLst>
          </p:cNvPr>
          <p:cNvGrpSpPr/>
          <p:nvPr/>
        </p:nvGrpSpPr>
        <p:grpSpPr>
          <a:xfrm>
            <a:off x="9412898" y="6729624"/>
            <a:ext cx="1905000" cy="899904"/>
            <a:chOff x="9509874" y="8646459"/>
            <a:chExt cx="1905000" cy="899904"/>
          </a:xfrm>
        </p:grpSpPr>
        <p:pic>
          <p:nvPicPr>
            <p:cNvPr id="165" name="Picture 164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A6D1E11C-B503-29C0-5FB8-8D6DF3E0B7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89" b="32589"/>
            <a:stretch/>
          </p:blipFill>
          <p:spPr>
            <a:xfrm>
              <a:off x="9509874" y="8646459"/>
              <a:ext cx="1905000" cy="663368"/>
            </a:xfrm>
            <a:prstGeom prst="rect">
              <a:avLst/>
            </a:prstGeom>
          </p:spPr>
        </p:pic>
        <p:sp>
          <p:nvSpPr>
            <p:cNvPr id="166" name="Google Shape;382;p22">
              <a:extLst>
                <a:ext uri="{FF2B5EF4-FFF2-40B4-BE49-F238E27FC236}">
                  <a16:creationId xmlns:a16="http://schemas.microsoft.com/office/drawing/2014/main" id="{1E4A6BED-AF53-10B8-871D-7AA3892F2156}"/>
                </a:ext>
              </a:extLst>
            </p:cNvPr>
            <p:cNvSpPr txBox="1"/>
            <p:nvPr/>
          </p:nvSpPr>
          <p:spPr>
            <a:xfrm>
              <a:off x="9600030" y="9284793"/>
              <a:ext cx="165515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100">
                  <a:solidFill>
                    <a:schemeClr val="dk1"/>
                  </a:solidFill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The Korea Times</a:t>
              </a:r>
              <a:endParaRPr sz="1100">
                <a:solidFill>
                  <a:schemeClr val="dk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6DBFCFD1-FD49-2B00-A0FB-C9C8609836AF}"/>
              </a:ext>
            </a:extLst>
          </p:cNvPr>
          <p:cNvGrpSpPr/>
          <p:nvPr/>
        </p:nvGrpSpPr>
        <p:grpSpPr>
          <a:xfrm>
            <a:off x="9444852" y="8627456"/>
            <a:ext cx="1880218" cy="957839"/>
            <a:chOff x="9444852" y="8755375"/>
            <a:chExt cx="1880218" cy="957839"/>
          </a:xfrm>
        </p:grpSpPr>
        <p:pic>
          <p:nvPicPr>
            <p:cNvPr id="168" name="Picture 167" descr="Text, icon&#10;&#10;Description automatically generated">
              <a:extLst>
                <a:ext uri="{FF2B5EF4-FFF2-40B4-BE49-F238E27FC236}">
                  <a16:creationId xmlns:a16="http://schemas.microsoft.com/office/drawing/2014/main" id="{77B3F6EC-DFE0-B3AA-A1DB-5C9638EAD7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66" b="17664"/>
            <a:stretch/>
          </p:blipFill>
          <p:spPr>
            <a:xfrm>
              <a:off x="9444852" y="8755375"/>
              <a:ext cx="1880218" cy="662576"/>
            </a:xfrm>
            <a:prstGeom prst="rect">
              <a:avLst/>
            </a:prstGeom>
          </p:spPr>
        </p:pic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51EC28B3-4D62-94B0-0A6D-2E5FE708549D}"/>
                </a:ext>
              </a:extLst>
            </p:cNvPr>
            <p:cNvSpPr txBox="1"/>
            <p:nvPr/>
          </p:nvSpPr>
          <p:spPr>
            <a:xfrm>
              <a:off x="9906087" y="9451604"/>
              <a:ext cx="82426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1100">
                  <a:latin typeface="Poppins" panose="00000500000000000000" pitchFamily="2" charset="0"/>
                  <a:cs typeface="Poppins" panose="00000500000000000000" pitchFamily="2" charset="0"/>
                </a:rPr>
                <a:t>FM Korea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A73C065A-DAE6-BBF5-8529-66721295DE93}"/>
              </a:ext>
            </a:extLst>
          </p:cNvPr>
          <p:cNvGrpSpPr/>
          <p:nvPr/>
        </p:nvGrpSpPr>
        <p:grpSpPr>
          <a:xfrm>
            <a:off x="11480989" y="4798427"/>
            <a:ext cx="1648128" cy="923628"/>
            <a:chOff x="13648922" y="8758219"/>
            <a:chExt cx="1648128" cy="923628"/>
          </a:xfrm>
        </p:grpSpPr>
        <p:pic>
          <p:nvPicPr>
            <p:cNvPr id="171" name="Picture 170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77D3B9AC-1605-E3E1-F64E-29A6DAEB6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8922" y="8758219"/>
              <a:ext cx="1648128" cy="565533"/>
            </a:xfrm>
            <a:prstGeom prst="rect">
              <a:avLst/>
            </a:prstGeom>
          </p:spPr>
        </p:pic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4F773D59-C79D-1369-6C79-C3B8FF5A1395}"/>
                </a:ext>
              </a:extLst>
            </p:cNvPr>
            <p:cNvSpPr txBox="1"/>
            <p:nvPr/>
          </p:nvSpPr>
          <p:spPr>
            <a:xfrm>
              <a:off x="13879875" y="9420237"/>
              <a:ext cx="126348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1100">
                  <a:latin typeface="Poppins" panose="00000500000000000000" pitchFamily="2" charset="0"/>
                  <a:cs typeface="Poppins" panose="00000500000000000000" pitchFamily="2" charset="0"/>
                </a:rPr>
                <a:t>The Korea Daily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0621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6">
            <a:extLst>
              <a:ext uri="{FF2B5EF4-FFF2-40B4-BE49-F238E27FC236}">
                <a16:creationId xmlns:a16="http://schemas.microsoft.com/office/drawing/2014/main" id="{4B1C36C4-1304-57E4-D39B-F7F599F88917}"/>
              </a:ext>
            </a:extLst>
          </p:cNvPr>
          <p:cNvSpPr/>
          <p:nvPr/>
        </p:nvSpPr>
        <p:spPr>
          <a:xfrm>
            <a:off x="6626098" y="723900"/>
            <a:ext cx="1070102" cy="1676400"/>
          </a:xfrm>
          <a:custGeom>
            <a:avLst/>
            <a:gdLst/>
            <a:ahLst/>
            <a:cxnLst/>
            <a:rect l="l" t="t" r="r" b="b"/>
            <a:pathLst>
              <a:path w="241891" h="242718">
                <a:moveTo>
                  <a:pt x="0" y="0"/>
                </a:moveTo>
                <a:lnTo>
                  <a:pt x="241891" y="0"/>
                </a:lnTo>
                <a:lnTo>
                  <a:pt x="241891" y="242718"/>
                </a:lnTo>
                <a:lnTo>
                  <a:pt x="0" y="242718"/>
                </a:lnTo>
                <a:close/>
              </a:path>
            </a:pathLst>
          </a:custGeom>
          <a:solidFill>
            <a:schemeClr val="tx1"/>
          </a:solidFill>
        </p:spPr>
      </p:sp>
      <p:sp>
        <p:nvSpPr>
          <p:cNvPr id="38" name="Freeform 3">
            <a:extLst>
              <a:ext uri="{FF2B5EF4-FFF2-40B4-BE49-F238E27FC236}">
                <a16:creationId xmlns:a16="http://schemas.microsoft.com/office/drawing/2014/main" id="{C0B0652E-0DA2-8C4C-ADB5-A8D3CBECACF5}"/>
              </a:ext>
            </a:extLst>
          </p:cNvPr>
          <p:cNvSpPr/>
          <p:nvPr/>
        </p:nvSpPr>
        <p:spPr>
          <a:xfrm>
            <a:off x="0" y="0"/>
            <a:ext cx="4615041" cy="10287000"/>
          </a:xfrm>
          <a:custGeom>
            <a:avLst/>
            <a:gdLst/>
            <a:ahLst/>
            <a:cxnLst/>
            <a:rect l="l" t="t" r="r" b="b"/>
            <a:pathLst>
              <a:path w="1043206" h="2325323">
                <a:moveTo>
                  <a:pt x="0" y="0"/>
                </a:moveTo>
                <a:lnTo>
                  <a:pt x="1043206" y="0"/>
                </a:lnTo>
                <a:lnTo>
                  <a:pt x="1043206" y="2325323"/>
                </a:lnTo>
                <a:lnTo>
                  <a:pt x="0" y="2325323"/>
                </a:lnTo>
                <a:close/>
              </a:path>
            </a:pathLst>
          </a:custGeom>
          <a:solidFill>
            <a:srgbClr val="5271FF"/>
          </a:solidFill>
        </p:spPr>
      </p:sp>
      <p:pic>
        <p:nvPicPr>
          <p:cNvPr id="99" name="Picture 98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8274471F-27A8-3DFC-A2BC-39DACE107B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5" r="11966"/>
          <a:stretch/>
        </p:blipFill>
        <p:spPr>
          <a:xfrm>
            <a:off x="896146" y="891551"/>
            <a:ext cx="6636623" cy="8501653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E83E2782-9C74-FAAF-28BA-CECF8FAD3F6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  <p:pic>
        <p:nvPicPr>
          <p:cNvPr id="69" name="Picture 68" descr="Icon&#10;&#10;Description automatically generated">
            <a:extLst>
              <a:ext uri="{FF2B5EF4-FFF2-40B4-BE49-F238E27FC236}">
                <a16:creationId xmlns:a16="http://schemas.microsoft.com/office/drawing/2014/main" id="{19550A21-10C0-C7E2-AF25-80E71CFF9AD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674" y="2400602"/>
            <a:ext cx="7240218" cy="7200902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5D6499FA-6159-7CC7-BCEA-8FB1538A5DAA}"/>
              </a:ext>
            </a:extLst>
          </p:cNvPr>
          <p:cNvSpPr txBox="1"/>
          <p:nvPr/>
        </p:nvSpPr>
        <p:spPr>
          <a:xfrm>
            <a:off x="9448800" y="2705100"/>
            <a:ext cx="2629246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5271FF"/>
                </a:solidFill>
                <a:latin typeface="Montserrat Classic" panose="020B0604020202020204" charset="0"/>
                <a:cs typeface="Montserrat Classic" panose="020B0604020202020204" charset="0"/>
              </a:rPr>
              <a:t>250MN+</a:t>
            </a:r>
          </a:p>
          <a:p>
            <a:r>
              <a:rPr lang="en-US" sz="2300" dirty="0">
                <a:latin typeface="Montserrat Classic" panose="020B0604020202020204" charset="0"/>
                <a:cs typeface="Montserrat Classic" panose="020B0604020202020204" charset="0"/>
              </a:rPr>
              <a:t>Video Imp (Mo)</a:t>
            </a:r>
            <a:endParaRPr lang="en-IN" sz="2300" dirty="0">
              <a:latin typeface="Montserrat Classic" panose="020B0604020202020204" charset="0"/>
              <a:cs typeface="Montserrat Classic" panose="020B060402020202020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FECFE61-89D7-DE9E-AE5C-D9AEAD5F7F98}"/>
              </a:ext>
            </a:extLst>
          </p:cNvPr>
          <p:cNvSpPr txBox="1"/>
          <p:nvPr/>
        </p:nvSpPr>
        <p:spPr>
          <a:xfrm>
            <a:off x="13371277" y="2705100"/>
            <a:ext cx="2629246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5000" b="1" dirty="0">
                <a:solidFill>
                  <a:srgbClr val="5271FF"/>
                </a:solidFill>
                <a:latin typeface="Montserrat Classic" panose="020B0604020202020204" charset="0"/>
                <a:cs typeface="Montserrat Classic" panose="020B0604020202020204" charset="0"/>
              </a:rPr>
              <a:t>200MN+</a:t>
            </a:r>
          </a:p>
          <a:p>
            <a:pPr algn="r"/>
            <a:r>
              <a:rPr lang="en-US" sz="2300" dirty="0">
                <a:latin typeface="Montserrat Classic" panose="020B0604020202020204" charset="0"/>
                <a:cs typeface="Montserrat Classic" panose="020B0604020202020204" charset="0"/>
              </a:rPr>
              <a:t>Display Imp (Mo)</a:t>
            </a:r>
            <a:endParaRPr lang="en-IN" sz="2300" dirty="0">
              <a:latin typeface="Montserrat Classic" panose="020B0604020202020204" charset="0"/>
              <a:cs typeface="Montserrat Classic" panose="020B060402020202020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FB3B86C-0B19-4341-2B27-7693BDB8F831}"/>
              </a:ext>
            </a:extLst>
          </p:cNvPr>
          <p:cNvSpPr txBox="1"/>
          <p:nvPr/>
        </p:nvSpPr>
        <p:spPr>
          <a:xfrm>
            <a:off x="9448800" y="8023310"/>
            <a:ext cx="2807179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5271FF"/>
                </a:solidFill>
                <a:latin typeface="Montserrat Classic" panose="020B0604020202020204" charset="0"/>
                <a:cs typeface="Montserrat Classic" panose="020B0604020202020204" charset="0"/>
              </a:rPr>
              <a:t>3.75MN+</a:t>
            </a:r>
          </a:p>
          <a:p>
            <a:r>
              <a:rPr lang="en-US" sz="2300" dirty="0">
                <a:latin typeface="Montserrat Classic" panose="020B0604020202020204" charset="0"/>
                <a:cs typeface="Montserrat Classic" panose="020B0604020202020204" charset="0"/>
              </a:rPr>
              <a:t>Reach/</a:t>
            </a:r>
            <a:r>
              <a:rPr lang="en-US" sz="2300" dirty="0" err="1">
                <a:latin typeface="Montserrat Classic" panose="020B0604020202020204" charset="0"/>
                <a:cs typeface="Montserrat Classic" panose="020B0604020202020204" charset="0"/>
              </a:rPr>
              <a:t>Uniques</a:t>
            </a:r>
            <a:endParaRPr lang="en-IN" sz="2300" dirty="0">
              <a:latin typeface="Montserrat Classic" panose="020B0604020202020204" charset="0"/>
              <a:cs typeface="Montserrat Classic" panose="020B060402020202020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C5787FB-F998-A802-DDD0-E8AD0C8C67BC}"/>
              </a:ext>
            </a:extLst>
          </p:cNvPr>
          <p:cNvSpPr txBox="1"/>
          <p:nvPr/>
        </p:nvSpPr>
        <p:spPr>
          <a:xfrm>
            <a:off x="12877800" y="8023310"/>
            <a:ext cx="3122723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0" b="1" dirty="0">
                <a:solidFill>
                  <a:srgbClr val="5271FF"/>
                </a:solidFill>
                <a:latin typeface="Montserrat Classic" panose="020B0604020202020204" charset="0"/>
                <a:cs typeface="Montserrat Classic" panose="020B0604020202020204" charset="0"/>
              </a:rPr>
              <a:t>300+</a:t>
            </a:r>
          </a:p>
          <a:p>
            <a:pPr algn="r"/>
            <a:r>
              <a:rPr lang="en-US" sz="2300" dirty="0">
                <a:latin typeface="Montserrat Classic" panose="020B0604020202020204" charset="0"/>
                <a:cs typeface="Montserrat Classic" panose="020B0604020202020204" charset="0"/>
              </a:rPr>
              <a:t>Premium Publishers</a:t>
            </a:r>
            <a:endParaRPr lang="en-IN" sz="2300" dirty="0">
              <a:latin typeface="Montserrat Classic" panose="020B0604020202020204" charset="0"/>
              <a:cs typeface="Montserrat Classic" panose="020B0604020202020204" charset="0"/>
            </a:endParaRP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B417CC63-3AED-651E-0787-EE4840298A8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04418" y="4127253"/>
            <a:ext cx="896105" cy="89610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FBCEFBA0-F68C-6E95-9017-3155AC22BBE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8800" y="6832080"/>
            <a:ext cx="894537" cy="894537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EA4CEEE5-F7E6-4DC6-8C86-D1F91FA3B69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87308" y="6872741"/>
            <a:ext cx="813215" cy="8132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3896B958-4EA8-9E8F-8A09-BA512F3E523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8800" y="4083310"/>
            <a:ext cx="983990" cy="98399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FCF8A637-7C8A-0BAE-35D2-03F54478AEC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4767" y="5118505"/>
            <a:ext cx="1805261" cy="1805261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0B333DCD-C578-C138-791C-738019F9C55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81000" y="287203"/>
            <a:ext cx="1028700" cy="1198697"/>
          </a:xfrm>
          <a:prstGeom prst="rect">
            <a:avLst/>
          </a:prstGeom>
        </p:spPr>
      </p:pic>
      <p:sp>
        <p:nvSpPr>
          <p:cNvPr id="94" name="Rectangle: Single Corner Snipped 93">
            <a:extLst>
              <a:ext uri="{FF2B5EF4-FFF2-40B4-BE49-F238E27FC236}">
                <a16:creationId xmlns:a16="http://schemas.microsoft.com/office/drawing/2014/main" id="{9E00DD57-E484-91A1-CADE-FB30BA5BFF21}"/>
              </a:ext>
            </a:extLst>
          </p:cNvPr>
          <p:cNvSpPr/>
          <p:nvPr/>
        </p:nvSpPr>
        <p:spPr>
          <a:xfrm>
            <a:off x="4267200" y="5803281"/>
            <a:ext cx="3948423" cy="3595747"/>
          </a:xfrm>
          <a:prstGeom prst="snip1Rect">
            <a:avLst/>
          </a:prstGeom>
          <a:solidFill>
            <a:srgbClr val="CC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CC0001"/>
              </a:solidFill>
            </a:endParaRPr>
          </a:p>
        </p:txBody>
      </p:sp>
      <p:sp>
        <p:nvSpPr>
          <p:cNvPr id="95" name="Rectangle: Single Corner Snipped 94">
            <a:extLst>
              <a:ext uri="{FF2B5EF4-FFF2-40B4-BE49-F238E27FC236}">
                <a16:creationId xmlns:a16="http://schemas.microsoft.com/office/drawing/2014/main" id="{F8AD2FFD-AA4B-6C30-D1FF-72CAD4E01764}"/>
              </a:ext>
            </a:extLst>
          </p:cNvPr>
          <p:cNvSpPr/>
          <p:nvPr/>
        </p:nvSpPr>
        <p:spPr>
          <a:xfrm rot="10800000">
            <a:off x="0" y="5803281"/>
            <a:ext cx="3948423" cy="3595747"/>
          </a:xfrm>
          <a:prstGeom prst="snip1Rect">
            <a:avLst/>
          </a:prstGeom>
          <a:solidFill>
            <a:srgbClr val="CC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CC0001"/>
              </a:solidFill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516AB93-EA78-5070-B9D0-BA673331D488}"/>
              </a:ext>
            </a:extLst>
          </p:cNvPr>
          <p:cNvSpPr txBox="1"/>
          <p:nvPr/>
        </p:nvSpPr>
        <p:spPr>
          <a:xfrm>
            <a:off x="867980" y="6427228"/>
            <a:ext cx="2212465" cy="1942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bg1"/>
                </a:solidFill>
                <a:latin typeface="Montserrat Classic" panose="020B0604020202020204" charset="0"/>
                <a:cs typeface="Montserrat Classic" panose="020B0604020202020204" charset="0"/>
              </a:rPr>
              <a:t>18+</a:t>
            </a:r>
          </a:p>
          <a:p>
            <a:pPr algn="ctr">
              <a:lnSpc>
                <a:spcPct val="150000"/>
              </a:lnSpc>
            </a:pPr>
            <a:r>
              <a:rPr lang="en-US" sz="2300" b="1" dirty="0">
                <a:solidFill>
                  <a:schemeClr val="bg1"/>
                </a:solidFill>
                <a:latin typeface="Montserrat Classic" panose="020B0604020202020204" charset="0"/>
                <a:ea typeface="Calibri"/>
                <a:cs typeface="Montserrat Classic" panose="020B0604020202020204" charset="0"/>
                <a:sym typeface="Calibri"/>
              </a:rPr>
              <a:t>General Market</a:t>
            </a:r>
            <a:endParaRPr lang="en-IN" sz="2300" b="1" dirty="0">
              <a:solidFill>
                <a:schemeClr val="bg1"/>
              </a:solidFill>
              <a:latin typeface="Montserrat Classic" panose="020B0604020202020204" charset="0"/>
              <a:cs typeface="Montserrat Classic" panose="020B060402020202020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CADD095D-3DCE-73B8-A7B4-0C1C5B350139}"/>
              </a:ext>
            </a:extLst>
          </p:cNvPr>
          <p:cNvSpPr txBox="1"/>
          <p:nvPr/>
        </p:nvSpPr>
        <p:spPr>
          <a:xfrm>
            <a:off x="4620134" y="6482917"/>
            <a:ext cx="3242555" cy="1831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bg1"/>
                </a:solidFill>
                <a:latin typeface="Montserrat Classic" panose="020B0604020202020204" charset="0"/>
                <a:cs typeface="Montserrat Classic" panose="020B0604020202020204" charset="0"/>
              </a:rPr>
              <a:t>450MN+</a:t>
            </a:r>
          </a:p>
          <a:p>
            <a:pPr algn="ctr"/>
            <a:r>
              <a:rPr lang="en-US" sz="2300" b="1" dirty="0">
                <a:solidFill>
                  <a:schemeClr val="bg1"/>
                </a:solidFill>
                <a:latin typeface="Montserrat Classic" panose="020B0604020202020204" charset="0"/>
                <a:ea typeface="Calibri"/>
                <a:cs typeface="Montserrat Classic" panose="020B0604020202020204" charset="0"/>
                <a:sym typeface="Calibri"/>
              </a:rPr>
              <a:t>Total Impressions (Mo.)</a:t>
            </a:r>
            <a:endParaRPr lang="en-IN" sz="2300" b="1" dirty="0">
              <a:solidFill>
                <a:schemeClr val="bg1"/>
              </a:solidFill>
              <a:latin typeface="Montserrat Classic" panose="020B0604020202020204" charset="0"/>
              <a:cs typeface="Montserrat Classic" panose="020B0604020202020204" charset="0"/>
            </a:endParaRP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8D3F6D72-8C35-50F0-62E7-9533BBEC479C}"/>
              </a:ext>
            </a:extLst>
          </p:cNvPr>
          <p:cNvSpPr txBox="1"/>
          <p:nvPr/>
        </p:nvSpPr>
        <p:spPr>
          <a:xfrm>
            <a:off x="8839201" y="540637"/>
            <a:ext cx="6705593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Helping You Reach This </a:t>
            </a:r>
            <a:r>
              <a:rPr lang="en-US" sz="5000" dirty="0">
                <a:solidFill>
                  <a:srgbClr val="CC000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Niche Audience</a:t>
            </a:r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AB876276-103C-544C-0D6F-A1A292D021B1}"/>
              </a:ext>
            </a:extLst>
          </p:cNvPr>
          <p:cNvSpPr/>
          <p:nvPr/>
        </p:nvSpPr>
        <p:spPr>
          <a:xfrm rot="16200000">
            <a:off x="8002973" y="925357"/>
            <a:ext cx="784864" cy="0"/>
          </a:xfrm>
          <a:prstGeom prst="line">
            <a:avLst/>
          </a:prstGeom>
          <a:ln w="190500" cap="flat">
            <a:solidFill>
              <a:srgbClr val="5271FF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9428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ecial report on state of the game: Counties fear they may not be playing  Championship cricket in 10 years time">
            <a:extLst>
              <a:ext uri="{FF2B5EF4-FFF2-40B4-BE49-F238E27FC236}">
                <a16:creationId xmlns:a16="http://schemas.microsoft.com/office/drawing/2014/main" id="{8D9562F9-1388-F9FA-3B93-7342D9D219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24"/>
          <a:stretch/>
        </p:blipFill>
        <p:spPr bwMode="auto">
          <a:xfrm>
            <a:off x="-20860" y="5191124"/>
            <a:ext cx="4521422" cy="414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4D035CF-C973-792C-4433-7308F5EF432E}"/>
              </a:ext>
            </a:extLst>
          </p:cNvPr>
          <p:cNvSpPr/>
          <p:nvPr/>
        </p:nvSpPr>
        <p:spPr>
          <a:xfrm>
            <a:off x="810768" y="342901"/>
            <a:ext cx="2879027" cy="626724"/>
          </a:xfrm>
          <a:prstGeom prst="rect">
            <a:avLst/>
          </a:prstGeom>
          <a:solidFill>
            <a:srgbClr val="CC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Lifestyle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C97741-A918-F06A-E4A2-753C0DBDAE9A}"/>
              </a:ext>
            </a:extLst>
          </p:cNvPr>
          <p:cNvSpPr/>
          <p:nvPr/>
        </p:nvSpPr>
        <p:spPr>
          <a:xfrm>
            <a:off x="5406581" y="342901"/>
            <a:ext cx="2879027" cy="626724"/>
          </a:xfrm>
          <a:prstGeom prst="rect">
            <a:avLst/>
          </a:prstGeom>
          <a:solidFill>
            <a:srgbClr val="CC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Entertainment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B09B81-5C16-B5F9-1123-557DBBE19196}"/>
              </a:ext>
            </a:extLst>
          </p:cNvPr>
          <p:cNvSpPr/>
          <p:nvPr/>
        </p:nvSpPr>
        <p:spPr>
          <a:xfrm>
            <a:off x="10002393" y="342901"/>
            <a:ext cx="2879027" cy="626724"/>
          </a:xfrm>
          <a:prstGeom prst="rect">
            <a:avLst/>
          </a:prstGeom>
          <a:solidFill>
            <a:srgbClr val="CC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Personal Finance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E98AC52-E555-F05C-ABA1-10911579635F}"/>
              </a:ext>
            </a:extLst>
          </p:cNvPr>
          <p:cNvSpPr/>
          <p:nvPr/>
        </p:nvSpPr>
        <p:spPr>
          <a:xfrm>
            <a:off x="14598206" y="342901"/>
            <a:ext cx="2879027" cy="626724"/>
          </a:xfrm>
          <a:prstGeom prst="rect">
            <a:avLst/>
          </a:prstGeom>
          <a:solidFill>
            <a:srgbClr val="CC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Culture</a:t>
            </a:r>
            <a:endParaRPr lang="en-IN" sz="23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3FDECE4-1B6C-C483-221B-4906BFFFDFFC}"/>
              </a:ext>
            </a:extLst>
          </p:cNvPr>
          <p:cNvSpPr/>
          <p:nvPr/>
        </p:nvSpPr>
        <p:spPr>
          <a:xfrm>
            <a:off x="810768" y="9317376"/>
            <a:ext cx="2879027" cy="626724"/>
          </a:xfrm>
          <a:prstGeom prst="rect">
            <a:avLst/>
          </a:prstGeom>
          <a:solidFill>
            <a:srgbClr val="CC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Sports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A81495-F147-8B6B-8EF8-F86818533841}"/>
              </a:ext>
            </a:extLst>
          </p:cNvPr>
          <p:cNvSpPr/>
          <p:nvPr/>
        </p:nvSpPr>
        <p:spPr>
          <a:xfrm>
            <a:off x="5406581" y="9317376"/>
            <a:ext cx="2879027" cy="626724"/>
          </a:xfrm>
          <a:prstGeom prst="rect">
            <a:avLst/>
          </a:prstGeom>
          <a:solidFill>
            <a:srgbClr val="CC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High Net Worth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AF01D9D-8A65-D65A-795B-A4753CE581E8}"/>
              </a:ext>
            </a:extLst>
          </p:cNvPr>
          <p:cNvSpPr/>
          <p:nvPr/>
        </p:nvSpPr>
        <p:spPr>
          <a:xfrm>
            <a:off x="10002393" y="9317376"/>
            <a:ext cx="2879027" cy="626724"/>
          </a:xfrm>
          <a:prstGeom prst="rect">
            <a:avLst/>
          </a:prstGeom>
          <a:solidFill>
            <a:srgbClr val="CC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News</a:t>
            </a:r>
            <a:endParaRPr lang="en-IN" sz="23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AD7E9F2-B43E-EDFF-B87B-BB9EB451A83C}"/>
              </a:ext>
            </a:extLst>
          </p:cNvPr>
          <p:cNvSpPr/>
          <p:nvPr/>
        </p:nvSpPr>
        <p:spPr>
          <a:xfrm>
            <a:off x="14598206" y="9317376"/>
            <a:ext cx="2879027" cy="626724"/>
          </a:xfrm>
          <a:prstGeom prst="rect">
            <a:avLst/>
          </a:prstGeom>
          <a:solidFill>
            <a:srgbClr val="CC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Education</a:t>
            </a:r>
            <a:endParaRPr lang="en-IN" sz="23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95FC61-7A00-93BD-910F-8DF91FE579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159" r="22704" b="732"/>
          <a:stretch>
            <a:fillRect/>
          </a:stretch>
        </p:blipFill>
        <p:spPr>
          <a:xfrm>
            <a:off x="0" y="969626"/>
            <a:ext cx="4500563" cy="41262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B4E44A-A7C7-E124-CC39-CCB88AF8DF5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061" r="23802" b="11741"/>
          <a:stretch>
            <a:fillRect/>
          </a:stretch>
        </p:blipFill>
        <p:spPr>
          <a:xfrm>
            <a:off x="4595813" y="969626"/>
            <a:ext cx="4500563" cy="4126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16B4DC-C5ED-362A-125F-9CB02B9D1E3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670" r="39339" b="18823"/>
          <a:stretch>
            <a:fillRect/>
          </a:stretch>
        </p:blipFill>
        <p:spPr>
          <a:xfrm>
            <a:off x="9191625" y="969626"/>
            <a:ext cx="4500563" cy="41262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E5D6FC-6BC9-0B86-9CAB-EF1476E8978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2485" r="16421" b="2168"/>
          <a:stretch>
            <a:fillRect/>
          </a:stretch>
        </p:blipFill>
        <p:spPr>
          <a:xfrm>
            <a:off x="13787438" y="969626"/>
            <a:ext cx="4500563" cy="4126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23C57D-44C9-9234-5E0D-375ED0F0F50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9339" t="1014" b="13287"/>
          <a:stretch>
            <a:fillRect/>
          </a:stretch>
        </p:blipFill>
        <p:spPr>
          <a:xfrm>
            <a:off x="4595813" y="5191127"/>
            <a:ext cx="4500563" cy="4126250"/>
          </a:xfrm>
          <a:prstGeom prst="snip2DiagRect">
            <a:avLst/>
          </a:prstGeom>
          <a:noFill/>
          <a:ln w="38100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837782-EA3B-0E10-03EE-782E07BA779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9438" b="3081"/>
          <a:stretch>
            <a:fillRect/>
          </a:stretch>
        </p:blipFill>
        <p:spPr>
          <a:xfrm>
            <a:off x="9191625" y="5191127"/>
            <a:ext cx="4500563" cy="4126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F8F2CA-9BBC-EEF7-196E-164B5E7ADD1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41009" t="20519" r="1124"/>
          <a:stretch>
            <a:fillRect/>
          </a:stretch>
        </p:blipFill>
        <p:spPr>
          <a:xfrm>
            <a:off x="13787438" y="5191127"/>
            <a:ext cx="4500563" cy="4126250"/>
          </a:xfrm>
          <a:prstGeom prst="snip2DiagRect">
            <a:avLst/>
          </a:prstGeom>
          <a:noFill/>
          <a:ln w="38100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Freeform 12">
            <a:extLst>
              <a:ext uri="{FF2B5EF4-FFF2-40B4-BE49-F238E27FC236}">
                <a16:creationId xmlns:a16="http://schemas.microsoft.com/office/drawing/2014/main" id="{DC64B588-4D7A-E90F-83CF-20C8050FEF23}"/>
              </a:ext>
            </a:extLst>
          </p:cNvPr>
          <p:cNvSpPr/>
          <p:nvPr/>
        </p:nvSpPr>
        <p:spPr>
          <a:xfrm>
            <a:off x="4060846" y="4230700"/>
            <a:ext cx="10166309" cy="1825600"/>
          </a:xfrm>
          <a:custGeom>
            <a:avLst/>
            <a:gdLst/>
            <a:ahLst/>
            <a:cxnLst/>
            <a:rect l="l" t="t" r="r" b="b"/>
            <a:pathLst>
              <a:path w="1828800" h="361244">
                <a:moveTo>
                  <a:pt x="0" y="0"/>
                </a:moveTo>
                <a:lnTo>
                  <a:pt x="1828800" y="0"/>
                </a:lnTo>
                <a:lnTo>
                  <a:pt x="1828800" y="361244"/>
                </a:lnTo>
                <a:lnTo>
                  <a:pt x="0" y="361244"/>
                </a:lnTo>
                <a:close/>
              </a:path>
            </a:pathLst>
          </a:custGeom>
          <a:solidFill>
            <a:schemeClr val="bg1"/>
          </a:solidFill>
          <a:ln w="101600">
            <a:solidFill>
              <a:srgbClr val="4C61FF"/>
            </a:solidFill>
            <a:miter lim="800000"/>
          </a:ln>
        </p:spPr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A7E8CE-C525-EB22-4100-6DD2D510A1D7}"/>
              </a:ext>
            </a:extLst>
          </p:cNvPr>
          <p:cNvGrpSpPr/>
          <p:nvPr/>
        </p:nvGrpSpPr>
        <p:grpSpPr>
          <a:xfrm>
            <a:off x="4513944" y="4436553"/>
            <a:ext cx="9260112" cy="1413894"/>
            <a:chOff x="4513945" y="4421686"/>
            <a:chExt cx="9260112" cy="1413894"/>
          </a:xfrm>
        </p:grpSpPr>
        <p:sp>
          <p:nvSpPr>
            <p:cNvPr id="14" name="TextBox 12">
              <a:extLst>
                <a:ext uri="{FF2B5EF4-FFF2-40B4-BE49-F238E27FC236}">
                  <a16:creationId xmlns:a16="http://schemas.microsoft.com/office/drawing/2014/main" id="{57BC51EA-ED0E-C95D-85D6-D484646504A5}"/>
                </a:ext>
              </a:extLst>
            </p:cNvPr>
            <p:cNvSpPr txBox="1"/>
            <p:nvPr/>
          </p:nvSpPr>
          <p:spPr>
            <a:xfrm>
              <a:off x="4513945" y="4421686"/>
              <a:ext cx="9260112" cy="7694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50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Our Primary Audience Segments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EC22739-7A71-01C4-3D35-7C119F5687BF}"/>
                </a:ext>
              </a:extLst>
            </p:cNvPr>
            <p:cNvSpPr txBox="1"/>
            <p:nvPr/>
          </p:nvSpPr>
          <p:spPr>
            <a:xfrm>
              <a:off x="6676573" y="5358526"/>
              <a:ext cx="4934856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+200 Sub-audience segments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9285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B9344A49-6160-A990-55C5-4A5966FD1B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A33301-31D8-0746-553E-1EC6C50652F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275" y="3200071"/>
            <a:ext cx="17523451" cy="3633010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852DF127-AE20-4C58-84FD-3928989B2C78}"/>
              </a:ext>
            </a:extLst>
          </p:cNvPr>
          <p:cNvSpPr txBox="1"/>
          <p:nvPr/>
        </p:nvSpPr>
        <p:spPr>
          <a:xfrm>
            <a:off x="6614160" y="4591938"/>
            <a:ext cx="5059680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Our Offerings</a:t>
            </a:r>
            <a:endParaRPr lang="en-US" sz="6000" dirty="0">
              <a:solidFill>
                <a:srgbClr val="5271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3" name="Picture 42" descr="Shape&#10;&#10;Description automatically generated with low confidence">
            <a:extLst>
              <a:ext uri="{FF2B5EF4-FFF2-40B4-BE49-F238E27FC236}">
                <a16:creationId xmlns:a16="http://schemas.microsoft.com/office/drawing/2014/main" id="{F6ECAF0A-6A8F-63F1-D5B4-51E22BE3BE5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 trans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764" y="1189662"/>
            <a:ext cx="924387" cy="924387"/>
          </a:xfrm>
          <a:prstGeom prst="rect">
            <a:avLst/>
          </a:prstGeom>
          <a:ln>
            <a:noFill/>
          </a:ln>
        </p:spPr>
      </p:pic>
      <p:pic>
        <p:nvPicPr>
          <p:cNvPr id="44" name="Picture 43" descr="Shape&#10;&#10;Description automatically generated with low confidence">
            <a:extLst>
              <a:ext uri="{FF2B5EF4-FFF2-40B4-BE49-F238E27FC236}">
                <a16:creationId xmlns:a16="http://schemas.microsoft.com/office/drawing/2014/main" id="{1CD3AA22-DF39-30BE-89AD-EF43CD68EBB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 trans="100000" smoothnes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005" y="1231675"/>
            <a:ext cx="840362" cy="840362"/>
          </a:xfrm>
          <a:prstGeom prst="rect">
            <a:avLst/>
          </a:prstGeom>
        </p:spPr>
      </p:pic>
      <p:pic>
        <p:nvPicPr>
          <p:cNvPr id="45" name="Picture 44" descr="Shape&#10;&#10;Description automatically generated with low confidence">
            <a:extLst>
              <a:ext uri="{FF2B5EF4-FFF2-40B4-BE49-F238E27FC236}">
                <a16:creationId xmlns:a16="http://schemas.microsoft.com/office/drawing/2014/main" id="{AFCD56D8-BEC7-6F8B-6538-963E516199B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GlowEdges trans="0" smoothness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525" y="1189656"/>
            <a:ext cx="924397" cy="9243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168134-67C1-3F61-EAD0-06CD474C2396}"/>
              </a:ext>
            </a:extLst>
          </p:cNvPr>
          <p:cNvSpPr txBox="1"/>
          <p:nvPr/>
        </p:nvSpPr>
        <p:spPr>
          <a:xfrm>
            <a:off x="1754117" y="2381332"/>
            <a:ext cx="1979684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5271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Display Ads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886E41-40FB-A9EB-08FC-C04E7741116B}"/>
              </a:ext>
            </a:extLst>
          </p:cNvPr>
          <p:cNvSpPr txBox="1"/>
          <p:nvPr/>
        </p:nvSpPr>
        <p:spPr>
          <a:xfrm>
            <a:off x="4404360" y="2381332"/>
            <a:ext cx="1719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5271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Video Ads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B64D8D-81D1-578A-5EED-32DFC6A47BE5}"/>
              </a:ext>
            </a:extLst>
          </p:cNvPr>
          <p:cNvSpPr txBox="1"/>
          <p:nvPr/>
        </p:nvSpPr>
        <p:spPr>
          <a:xfrm>
            <a:off x="6764395" y="2381332"/>
            <a:ext cx="2138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5271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Audio Ads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667573-9778-C8D3-4419-10DF08F2B369}"/>
              </a:ext>
            </a:extLst>
          </p:cNvPr>
          <p:cNvSpPr txBox="1"/>
          <p:nvPr/>
        </p:nvSpPr>
        <p:spPr>
          <a:xfrm>
            <a:off x="9224316" y="2381332"/>
            <a:ext cx="2299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5271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CTV/OTT Ads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A8E7A1-3F24-79AA-7B6B-8038715772FF}"/>
              </a:ext>
            </a:extLst>
          </p:cNvPr>
          <p:cNvSpPr txBox="1"/>
          <p:nvPr/>
        </p:nvSpPr>
        <p:spPr>
          <a:xfrm>
            <a:off x="11904607" y="2381332"/>
            <a:ext cx="1978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5271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DOOH  Ads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094A7E-8298-105F-C93C-75BAD71013AF}"/>
              </a:ext>
            </a:extLst>
          </p:cNvPr>
          <p:cNvSpPr txBox="1"/>
          <p:nvPr/>
        </p:nvSpPr>
        <p:spPr>
          <a:xfrm>
            <a:off x="14233766" y="2381332"/>
            <a:ext cx="2459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5271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High SOV Ads</a:t>
            </a:r>
          </a:p>
        </p:txBody>
      </p:sp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1087F248-73C7-1F87-9660-A9714FD599D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GlowEdges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274" y="1240170"/>
            <a:ext cx="823371" cy="823371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low confidence">
            <a:extLst>
              <a:ext uri="{FF2B5EF4-FFF2-40B4-BE49-F238E27FC236}">
                <a16:creationId xmlns:a16="http://schemas.microsoft.com/office/drawing/2014/main" id="{0583D8DE-B6D4-8E66-9CB5-66373EEE13F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Edges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5451" y="1189534"/>
            <a:ext cx="924642" cy="924642"/>
          </a:xfrm>
          <a:prstGeom prst="rect">
            <a:avLst/>
          </a:prstGeom>
        </p:spPr>
      </p:pic>
      <p:pic>
        <p:nvPicPr>
          <p:cNvPr id="14" name="Picture 13" descr="Shape&#10;&#10;Description automatically generated with low confidence">
            <a:extLst>
              <a:ext uri="{FF2B5EF4-FFF2-40B4-BE49-F238E27FC236}">
                <a16:creationId xmlns:a16="http://schemas.microsoft.com/office/drawing/2014/main" id="{BB25A2B7-15D5-ADC5-F977-C19D3CDB6E6E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1527" y="1189656"/>
            <a:ext cx="924397" cy="9243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591D43-298B-AC20-E8A4-BBEB2F70AED9}"/>
              </a:ext>
            </a:extLst>
          </p:cNvPr>
          <p:cNvSpPr txBox="1"/>
          <p:nvPr/>
        </p:nvSpPr>
        <p:spPr>
          <a:xfrm>
            <a:off x="1776185" y="7155245"/>
            <a:ext cx="1950148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5271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Text Messages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E6389F-8BF6-B7F7-1D9C-62AA796A1B48}"/>
              </a:ext>
            </a:extLst>
          </p:cNvPr>
          <p:cNvSpPr txBox="1"/>
          <p:nvPr/>
        </p:nvSpPr>
        <p:spPr>
          <a:xfrm>
            <a:off x="4216024" y="7339911"/>
            <a:ext cx="2109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5271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Newsletters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C7D7D2-3147-048D-AFCB-4CA49F7CA921}"/>
              </a:ext>
            </a:extLst>
          </p:cNvPr>
          <p:cNvSpPr txBox="1"/>
          <p:nvPr/>
        </p:nvSpPr>
        <p:spPr>
          <a:xfrm>
            <a:off x="6669390" y="7155245"/>
            <a:ext cx="2343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5271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Content Sponsorships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6A5B07-E301-7A5C-2B3D-5867246550F6}"/>
              </a:ext>
            </a:extLst>
          </p:cNvPr>
          <p:cNvSpPr txBox="1"/>
          <p:nvPr/>
        </p:nvSpPr>
        <p:spPr>
          <a:xfrm>
            <a:off x="9441742" y="7155245"/>
            <a:ext cx="1878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5271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Social Outreach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EB8DF6-00C2-2882-C2D3-43DCC45E5BD2}"/>
              </a:ext>
            </a:extLst>
          </p:cNvPr>
          <p:cNvSpPr txBox="1"/>
          <p:nvPr/>
        </p:nvSpPr>
        <p:spPr>
          <a:xfrm>
            <a:off x="11666606" y="6970579"/>
            <a:ext cx="2471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5271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Brand Engagement Solutions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3DF452-15BF-7565-6EC2-30CEB05F93FE}"/>
              </a:ext>
            </a:extLst>
          </p:cNvPr>
          <p:cNvSpPr txBox="1"/>
          <p:nvPr/>
        </p:nvSpPr>
        <p:spPr>
          <a:xfrm>
            <a:off x="14569633" y="7339911"/>
            <a:ext cx="1802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5271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Microsites</a:t>
            </a:r>
          </a:p>
        </p:txBody>
      </p:sp>
      <p:pic>
        <p:nvPicPr>
          <p:cNvPr id="30" name="Picture 29" descr="Shape&#10;&#10;Description automatically generated with low confidence">
            <a:extLst>
              <a:ext uri="{FF2B5EF4-FFF2-40B4-BE49-F238E27FC236}">
                <a16:creationId xmlns:a16="http://schemas.microsoft.com/office/drawing/2014/main" id="{BA7367EF-94A0-6329-71FB-13942F6F1CBD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GlowEdges trans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777" y="8256369"/>
            <a:ext cx="840361" cy="840361"/>
          </a:xfrm>
          <a:prstGeom prst="rect">
            <a:avLst/>
          </a:prstGeom>
        </p:spPr>
      </p:pic>
      <p:pic>
        <p:nvPicPr>
          <p:cNvPr id="31" name="Picture 30" descr="Shape&#10;&#10;Description automatically generated with low confidence">
            <a:extLst>
              <a:ext uri="{FF2B5EF4-FFF2-40B4-BE49-F238E27FC236}">
                <a16:creationId xmlns:a16="http://schemas.microsoft.com/office/drawing/2014/main" id="{7B029671-3E9A-BF05-7C7E-9D0451FD67C3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GlowEdges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651" y="8269016"/>
            <a:ext cx="815067" cy="815067"/>
          </a:xfrm>
          <a:prstGeom prst="rect">
            <a:avLst/>
          </a:prstGeom>
        </p:spPr>
      </p:pic>
      <p:pic>
        <p:nvPicPr>
          <p:cNvPr id="32" name="Picture 31" descr="Shape&#10;&#10;Description automatically generated with low confidence">
            <a:extLst>
              <a:ext uri="{FF2B5EF4-FFF2-40B4-BE49-F238E27FC236}">
                <a16:creationId xmlns:a16="http://schemas.microsoft.com/office/drawing/2014/main" id="{6C271C73-AC83-26E8-ED74-DACE3D1D26AB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GlowEdges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431" y="8256258"/>
            <a:ext cx="840583" cy="840583"/>
          </a:xfrm>
          <a:prstGeom prst="rect">
            <a:avLst/>
          </a:prstGeom>
        </p:spPr>
      </p:pic>
      <p:pic>
        <p:nvPicPr>
          <p:cNvPr id="33" name="Picture 32" descr="Shape&#10;&#10;Description automatically generated with low confidence">
            <a:extLst>
              <a:ext uri="{FF2B5EF4-FFF2-40B4-BE49-F238E27FC236}">
                <a16:creationId xmlns:a16="http://schemas.microsoft.com/office/drawing/2014/main" id="{0F2645DC-F7B1-CB36-D7DD-3010ECF55004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artisticGlowEdges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1" y="8255632"/>
            <a:ext cx="841835" cy="841835"/>
          </a:xfrm>
          <a:prstGeom prst="rect">
            <a:avLst/>
          </a:prstGeom>
        </p:spPr>
      </p:pic>
      <p:pic>
        <p:nvPicPr>
          <p:cNvPr id="34" name="Picture 33" descr="Shape&#10;&#10;Description automatically generated with low confidence">
            <a:extLst>
              <a:ext uri="{FF2B5EF4-FFF2-40B4-BE49-F238E27FC236}">
                <a16:creationId xmlns:a16="http://schemas.microsoft.com/office/drawing/2014/main" id="{EFE62FA9-9F79-81A4-DF78-8FF830746ECF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GlowEdges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743" y="8294567"/>
            <a:ext cx="763965" cy="763965"/>
          </a:xfrm>
          <a:prstGeom prst="rect">
            <a:avLst/>
          </a:prstGeom>
        </p:spPr>
      </p:pic>
      <p:pic>
        <p:nvPicPr>
          <p:cNvPr id="35" name="Picture 34" descr="Shape&#10;&#10;Description automatically generated with low confidence">
            <a:extLst>
              <a:ext uri="{FF2B5EF4-FFF2-40B4-BE49-F238E27FC236}">
                <a16:creationId xmlns:a16="http://schemas.microsoft.com/office/drawing/2014/main" id="{251F96EB-F36A-80B8-B27C-76EC68CD587B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artisticGlowEdges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0609" y="8281939"/>
            <a:ext cx="789220" cy="78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202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B9344A49-6160-A990-55C5-4A5966FD1B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2C18CD6E-1921-67D7-DCEE-180CA4FE43F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342900"/>
            <a:ext cx="1028700" cy="1198697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6F6FA942-575E-4586-5268-4DD7897D6AF2}"/>
              </a:ext>
            </a:extLst>
          </p:cNvPr>
          <p:cNvSpPr txBox="1"/>
          <p:nvPr/>
        </p:nvSpPr>
        <p:spPr>
          <a:xfrm>
            <a:off x="5334000" y="3758505"/>
            <a:ext cx="960120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9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Glimpse At Our Selected Offerings</a:t>
            </a:r>
            <a:endParaRPr lang="en-US" sz="9000" dirty="0">
              <a:solidFill>
                <a:srgbClr val="C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AutoShape 4">
            <a:extLst>
              <a:ext uri="{FF2B5EF4-FFF2-40B4-BE49-F238E27FC236}">
                <a16:creationId xmlns:a16="http://schemas.microsoft.com/office/drawing/2014/main" id="{EE1440AE-2E10-0573-A125-7EF8D986948C}"/>
              </a:ext>
            </a:extLst>
          </p:cNvPr>
          <p:cNvSpPr/>
          <p:nvPr/>
        </p:nvSpPr>
        <p:spPr>
          <a:xfrm rot="16200000">
            <a:off x="2853140" y="5143501"/>
            <a:ext cx="2980520" cy="0"/>
          </a:xfrm>
          <a:prstGeom prst="line">
            <a:avLst/>
          </a:prstGeom>
          <a:ln w="190500" cap="flat">
            <a:solidFill>
              <a:srgbClr val="5271FF"/>
            </a:solidFill>
            <a:prstDash val="solid"/>
            <a:miter lim="800000"/>
            <a:headEnd type="none" w="sm" len="sm"/>
            <a:tailEnd type="none" w="sm" len="sm"/>
          </a:ln>
        </p:spPr>
      </p:sp>
      <p:pic>
        <p:nvPicPr>
          <p:cNvPr id="23" name="Picture 12">
            <a:extLst>
              <a:ext uri="{FF2B5EF4-FFF2-40B4-BE49-F238E27FC236}">
                <a16:creationId xmlns:a16="http://schemas.microsoft.com/office/drawing/2014/main" id="{64C280E5-90DA-C5F2-E959-4C6FB54188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20850" y="8700905"/>
            <a:ext cx="1028700" cy="119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075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B9344A49-6160-A990-55C5-4A5966FD1B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0B4510A6-A03A-C825-B578-CCA7BD5AA79B}"/>
              </a:ext>
            </a:extLst>
          </p:cNvPr>
          <p:cNvSpPr txBox="1"/>
          <p:nvPr/>
        </p:nvSpPr>
        <p:spPr>
          <a:xfrm>
            <a:off x="800745" y="426812"/>
            <a:ext cx="7047855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High </a:t>
            </a:r>
            <a:r>
              <a:rPr lang="en-US" sz="5000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Share Of Voice</a:t>
            </a:r>
            <a:r>
              <a:rPr lang="en-US" sz="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Ads</a:t>
            </a:r>
            <a:endParaRPr lang="en-US" sz="5000" dirty="0">
              <a:solidFill>
                <a:srgbClr val="C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6E6911-9229-C963-169B-FFC4E5DACC8D}"/>
              </a:ext>
            </a:extLst>
          </p:cNvPr>
          <p:cNvSpPr txBox="1"/>
          <p:nvPr/>
        </p:nvSpPr>
        <p:spPr>
          <a:xfrm>
            <a:off x="800747" y="1333500"/>
            <a:ext cx="346645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Home Page Take Over</a:t>
            </a:r>
            <a:endParaRPr lang="en-IN" sz="2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55DD6FA1-4CB5-5EEB-94A4-C423FA9C6ADE}"/>
              </a:ext>
            </a:extLst>
          </p:cNvPr>
          <p:cNvSpPr/>
          <p:nvPr/>
        </p:nvSpPr>
        <p:spPr>
          <a:xfrm rot="16200000">
            <a:off x="-35481" y="811532"/>
            <a:ext cx="784864" cy="0"/>
          </a:xfrm>
          <a:prstGeom prst="line">
            <a:avLst/>
          </a:prstGeom>
          <a:ln w="190500" cap="flat">
            <a:solidFill>
              <a:srgbClr val="5271FF"/>
            </a:solidFill>
            <a:prstDash val="solid"/>
            <a:miter lim="800000"/>
            <a:headEnd type="none" w="sm" len="sm"/>
            <a:tailEnd type="none" w="sm" len="sm"/>
          </a:ln>
        </p:spPr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69BEF3D-D7E8-1ACF-2463-EDA70126EBFB}"/>
              </a:ext>
            </a:extLst>
          </p:cNvPr>
          <p:cNvGrpSpPr/>
          <p:nvPr/>
        </p:nvGrpSpPr>
        <p:grpSpPr>
          <a:xfrm>
            <a:off x="968665" y="1331134"/>
            <a:ext cx="16350670" cy="8174881"/>
            <a:chOff x="769331" y="1331134"/>
            <a:chExt cx="16350670" cy="817488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EFE741E-9A1B-30E9-B4DA-6BDD91D7F595}"/>
                </a:ext>
              </a:extLst>
            </p:cNvPr>
            <p:cNvSpPr txBox="1"/>
            <p:nvPr/>
          </p:nvSpPr>
          <p:spPr>
            <a:xfrm>
              <a:off x="5357484" y="9105905"/>
              <a:ext cx="216532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Desktop View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58604A1-F824-A1FA-6EDA-7B888B901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63932" y="1331134"/>
              <a:ext cx="3642214" cy="7622366"/>
            </a:xfrm>
            <a:prstGeom prst="rect">
              <a:avLst/>
            </a:prstGeom>
            <a:ln w="63500">
              <a:solidFill>
                <a:srgbClr val="5271FF"/>
              </a:solidFill>
              <a:miter lim="800000"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60C7312-DB04-A9E4-1541-611D25A81B80}"/>
                </a:ext>
              </a:extLst>
            </p:cNvPr>
            <p:cNvSpPr txBox="1"/>
            <p:nvPr/>
          </p:nvSpPr>
          <p:spPr>
            <a:xfrm>
              <a:off x="14354866" y="9105905"/>
              <a:ext cx="186034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Mobile View</a:t>
              </a:r>
            </a:p>
          </p:txBody>
        </p:sp>
        <p:pic>
          <p:nvPicPr>
            <p:cNvPr id="10" name="Picture 9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C425255B-FB44-BAD5-1404-D2A5A20B3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524" y="2425245"/>
              <a:ext cx="11442881" cy="5517486"/>
            </a:xfrm>
            <a:prstGeom prst="rect">
              <a:avLst/>
            </a:prstGeom>
            <a:ln w="63500" cap="sq">
              <a:solidFill>
                <a:srgbClr val="5271FF"/>
              </a:solidFill>
              <a:miter lim="800000"/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881B874-AF20-445C-72B6-8B9397231834}"/>
                </a:ext>
              </a:extLst>
            </p:cNvPr>
            <p:cNvSpPr/>
            <p:nvPr/>
          </p:nvSpPr>
          <p:spPr>
            <a:xfrm>
              <a:off x="7855528" y="4377230"/>
              <a:ext cx="2379954" cy="2003605"/>
            </a:xfrm>
            <a:prstGeom prst="rect">
              <a:avLst/>
            </a:prstGeom>
            <a:noFill/>
            <a:ln w="6350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E73B106-4225-0F42-793C-5302A133A1FD}"/>
                </a:ext>
              </a:extLst>
            </p:cNvPr>
            <p:cNvSpPr/>
            <p:nvPr/>
          </p:nvSpPr>
          <p:spPr>
            <a:xfrm>
              <a:off x="10835839" y="2385832"/>
              <a:ext cx="1453049" cy="4399442"/>
            </a:xfrm>
            <a:prstGeom prst="rect">
              <a:avLst/>
            </a:prstGeom>
            <a:noFill/>
            <a:ln w="6350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A6797AC-11C1-3513-583B-B79536067BE7}"/>
                </a:ext>
              </a:extLst>
            </p:cNvPr>
            <p:cNvSpPr/>
            <p:nvPr/>
          </p:nvSpPr>
          <p:spPr>
            <a:xfrm>
              <a:off x="769331" y="2385832"/>
              <a:ext cx="1321904" cy="4399442"/>
            </a:xfrm>
            <a:prstGeom prst="rect">
              <a:avLst/>
            </a:prstGeom>
            <a:noFill/>
            <a:ln w="6350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03593A3-C749-4C1D-A55C-A492BA4E79DE}"/>
                </a:ext>
              </a:extLst>
            </p:cNvPr>
            <p:cNvSpPr/>
            <p:nvPr/>
          </p:nvSpPr>
          <p:spPr>
            <a:xfrm rot="16200000">
              <a:off x="5953192" y="-18121"/>
              <a:ext cx="883840" cy="5691747"/>
            </a:xfrm>
            <a:prstGeom prst="rect">
              <a:avLst/>
            </a:prstGeom>
            <a:noFill/>
            <a:ln w="6350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FDA72F-3159-CACF-3E23-4FFFBB7784E9}"/>
                </a:ext>
              </a:extLst>
            </p:cNvPr>
            <p:cNvSpPr/>
            <p:nvPr/>
          </p:nvSpPr>
          <p:spPr>
            <a:xfrm>
              <a:off x="13425057" y="3688159"/>
              <a:ext cx="3694944" cy="2518677"/>
            </a:xfrm>
            <a:prstGeom prst="rect">
              <a:avLst/>
            </a:prstGeom>
            <a:noFill/>
            <a:ln w="6350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CF0968D-C088-72BE-DA04-5EF8528D1EAB}"/>
                </a:ext>
              </a:extLst>
            </p:cNvPr>
            <p:cNvSpPr/>
            <p:nvPr/>
          </p:nvSpPr>
          <p:spPr>
            <a:xfrm>
              <a:off x="13771417" y="8368145"/>
              <a:ext cx="3348583" cy="608666"/>
            </a:xfrm>
            <a:prstGeom prst="rect">
              <a:avLst/>
            </a:prstGeom>
            <a:noFill/>
            <a:ln w="6350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17" name="Picture 12">
            <a:extLst>
              <a:ext uri="{FF2B5EF4-FFF2-40B4-BE49-F238E27FC236}">
                <a16:creationId xmlns:a16="http://schemas.microsoft.com/office/drawing/2014/main" id="{331E4A9E-6EFF-13DC-2BE7-C76E2181D24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755270" y="-599349"/>
            <a:ext cx="1028700" cy="119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57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B9344A49-6160-A990-55C5-4A5966FD1B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C4571178-E977-08FE-435A-5C983EC0ADE9}"/>
              </a:ext>
            </a:extLst>
          </p:cNvPr>
          <p:cNvSpPr txBox="1"/>
          <p:nvPr/>
        </p:nvSpPr>
        <p:spPr>
          <a:xfrm>
            <a:off x="800745" y="426812"/>
            <a:ext cx="7047855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High </a:t>
            </a:r>
            <a:r>
              <a:rPr lang="en-US" sz="5000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Share Of Voice</a:t>
            </a:r>
            <a:r>
              <a:rPr lang="en-US" sz="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Ads</a:t>
            </a:r>
            <a:endParaRPr lang="en-US" sz="5000" dirty="0">
              <a:solidFill>
                <a:srgbClr val="C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5A4D9DAF-B691-EF44-4504-5D8AB66E05BA}"/>
              </a:ext>
            </a:extLst>
          </p:cNvPr>
          <p:cNvSpPr/>
          <p:nvPr/>
        </p:nvSpPr>
        <p:spPr>
          <a:xfrm rot="16200000">
            <a:off x="-35481" y="811532"/>
            <a:ext cx="784864" cy="0"/>
          </a:xfrm>
          <a:prstGeom prst="line">
            <a:avLst/>
          </a:prstGeom>
          <a:ln w="190500" cap="flat">
            <a:solidFill>
              <a:srgbClr val="5271FF"/>
            </a:solidFill>
            <a:prstDash val="solid"/>
            <a:miter lim="800000"/>
            <a:headEnd type="none" w="sm" len="sm"/>
            <a:tailEnd type="none" w="sm" len="sm"/>
          </a:ln>
        </p:spPr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061C072-4457-A58F-B923-79DA758C6B4F}"/>
              </a:ext>
            </a:extLst>
          </p:cNvPr>
          <p:cNvGrpSpPr/>
          <p:nvPr/>
        </p:nvGrpSpPr>
        <p:grpSpPr>
          <a:xfrm>
            <a:off x="593491" y="2082980"/>
            <a:ext cx="17101018" cy="7634334"/>
            <a:chOff x="593491" y="1719276"/>
            <a:chExt cx="17101018" cy="763433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17796EE-C609-1212-86F6-63B9640DA37E}"/>
                </a:ext>
              </a:extLst>
            </p:cNvPr>
            <p:cNvGrpSpPr/>
            <p:nvPr/>
          </p:nvGrpSpPr>
          <p:grpSpPr>
            <a:xfrm>
              <a:off x="593491" y="2101577"/>
              <a:ext cx="11693310" cy="7252033"/>
              <a:chOff x="593491" y="2101577"/>
              <a:chExt cx="11693310" cy="7252033"/>
            </a:xfrm>
          </p:grpSpPr>
          <p:pic>
            <p:nvPicPr>
              <p:cNvPr id="18" name="Picture 17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0AA95575-E827-FDB8-1F50-5B82BC91C6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40" t="5200" r="4681"/>
              <a:stretch/>
            </p:blipFill>
            <p:spPr>
              <a:xfrm>
                <a:off x="593491" y="2101577"/>
                <a:ext cx="11693310" cy="6164822"/>
              </a:xfrm>
              <a:prstGeom prst="rect">
                <a:avLst/>
              </a:prstGeom>
              <a:ln w="63500">
                <a:solidFill>
                  <a:srgbClr val="5271FF"/>
                </a:solidFill>
                <a:miter lim="800000"/>
              </a:ln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66E9BD9-DED9-65F3-75CB-91D019343704}"/>
                  </a:ext>
                </a:extLst>
              </p:cNvPr>
              <p:cNvSpPr txBox="1"/>
              <p:nvPr/>
            </p:nvSpPr>
            <p:spPr>
              <a:xfrm>
                <a:off x="5294620" y="8953500"/>
                <a:ext cx="229105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Desktop View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B291436-A2A5-3FDA-7C1F-82C81D1ECB97}"/>
                </a:ext>
              </a:extLst>
            </p:cNvPr>
            <p:cNvGrpSpPr/>
            <p:nvPr/>
          </p:nvGrpSpPr>
          <p:grpSpPr>
            <a:xfrm>
              <a:off x="12875569" y="1719276"/>
              <a:ext cx="4818940" cy="7634334"/>
              <a:chOff x="12875569" y="1719276"/>
              <a:chExt cx="4818940" cy="7634334"/>
            </a:xfrm>
          </p:grpSpPr>
          <p:pic>
            <p:nvPicPr>
              <p:cNvPr id="16" name="Picture 15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6DA7BB60-9BF0-B1E4-9A1C-20FDF8018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5569" y="1719276"/>
                <a:ext cx="4818940" cy="6929424"/>
              </a:xfrm>
              <a:prstGeom prst="rect">
                <a:avLst/>
              </a:prstGeom>
              <a:ln w="63500">
                <a:solidFill>
                  <a:srgbClr val="5271FF"/>
                </a:solidFill>
                <a:miter lim="800000"/>
              </a:ln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3770E14-D04C-BAA7-4EF2-CB77BD4EC36E}"/>
                  </a:ext>
                </a:extLst>
              </p:cNvPr>
              <p:cNvSpPr txBox="1"/>
              <p:nvPr/>
            </p:nvSpPr>
            <p:spPr>
              <a:xfrm>
                <a:off x="14139513" y="8953500"/>
                <a:ext cx="229105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Mobile View</a:t>
                </a:r>
              </a:p>
            </p:txBody>
          </p:sp>
        </p:grpSp>
      </p:grpSp>
      <p:pic>
        <p:nvPicPr>
          <p:cNvPr id="20" name="Picture 12">
            <a:extLst>
              <a:ext uri="{FF2B5EF4-FFF2-40B4-BE49-F238E27FC236}">
                <a16:creationId xmlns:a16="http://schemas.microsoft.com/office/drawing/2014/main" id="{7575E279-026B-3690-2CFD-6D08FBE08A5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9128" y="9284830"/>
            <a:ext cx="1028700" cy="119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21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owchart: Document 12">
            <a:extLst>
              <a:ext uri="{FF2B5EF4-FFF2-40B4-BE49-F238E27FC236}">
                <a16:creationId xmlns:a16="http://schemas.microsoft.com/office/drawing/2014/main" id="{341E1022-C0DE-F1FC-FACE-6070DF273504}"/>
              </a:ext>
            </a:extLst>
          </p:cNvPr>
          <p:cNvSpPr/>
          <p:nvPr/>
        </p:nvSpPr>
        <p:spPr>
          <a:xfrm>
            <a:off x="14664289" y="4610100"/>
            <a:ext cx="2522810" cy="2407409"/>
          </a:xfrm>
          <a:prstGeom prst="flowChartDocument">
            <a:avLst/>
          </a:prstGeom>
          <a:solidFill>
            <a:srgbClr val="5271FF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Flowchart: Document 11">
            <a:extLst>
              <a:ext uri="{FF2B5EF4-FFF2-40B4-BE49-F238E27FC236}">
                <a16:creationId xmlns:a16="http://schemas.microsoft.com/office/drawing/2014/main" id="{A553C786-BCDC-504F-3B3E-245CE5FD7C21}"/>
              </a:ext>
            </a:extLst>
          </p:cNvPr>
          <p:cNvSpPr/>
          <p:nvPr/>
        </p:nvSpPr>
        <p:spPr>
          <a:xfrm>
            <a:off x="11188716" y="4610100"/>
            <a:ext cx="2522810" cy="2407409"/>
          </a:xfrm>
          <a:prstGeom prst="flowChartDocument">
            <a:avLst/>
          </a:prstGeom>
          <a:solidFill>
            <a:srgbClr val="5271FF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Flowchart: Document 10">
            <a:extLst>
              <a:ext uri="{FF2B5EF4-FFF2-40B4-BE49-F238E27FC236}">
                <a16:creationId xmlns:a16="http://schemas.microsoft.com/office/drawing/2014/main" id="{162CA6DC-1EA6-FFCE-9B2A-FBD21BA2EE77}"/>
              </a:ext>
            </a:extLst>
          </p:cNvPr>
          <p:cNvSpPr/>
          <p:nvPr/>
        </p:nvSpPr>
        <p:spPr>
          <a:xfrm>
            <a:off x="7713144" y="4610100"/>
            <a:ext cx="2522810" cy="2407409"/>
          </a:xfrm>
          <a:prstGeom prst="flowChartDocument">
            <a:avLst/>
          </a:prstGeom>
          <a:solidFill>
            <a:srgbClr val="5271FF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Flowchart: Document 4">
            <a:extLst>
              <a:ext uri="{FF2B5EF4-FFF2-40B4-BE49-F238E27FC236}">
                <a16:creationId xmlns:a16="http://schemas.microsoft.com/office/drawing/2014/main" id="{97858854-7340-601E-7EBF-6836FB568F76}"/>
              </a:ext>
            </a:extLst>
          </p:cNvPr>
          <p:cNvSpPr/>
          <p:nvPr/>
        </p:nvSpPr>
        <p:spPr>
          <a:xfrm>
            <a:off x="4237572" y="4610100"/>
            <a:ext cx="2522810" cy="2407409"/>
          </a:xfrm>
          <a:prstGeom prst="flowChartDocument">
            <a:avLst/>
          </a:prstGeom>
          <a:solidFill>
            <a:srgbClr val="5271FF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5273497D-6EEF-12E1-BD1E-DB5E7141BDA0}"/>
              </a:ext>
            </a:extLst>
          </p:cNvPr>
          <p:cNvSpPr/>
          <p:nvPr/>
        </p:nvSpPr>
        <p:spPr>
          <a:xfrm>
            <a:off x="762000" y="4610100"/>
            <a:ext cx="2522810" cy="2407409"/>
          </a:xfrm>
          <a:prstGeom prst="flowChartDocument">
            <a:avLst/>
          </a:prstGeom>
          <a:solidFill>
            <a:srgbClr val="5271FF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0B333DCD-C578-C138-791C-738019F9C55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859791" y="404423"/>
            <a:ext cx="1028700" cy="1198697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E83E2782-9C74-FAAF-28BA-CECF8FAD3F6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  <p:sp>
        <p:nvSpPr>
          <p:cNvPr id="17" name="TextBox 12">
            <a:extLst>
              <a:ext uri="{FF2B5EF4-FFF2-40B4-BE49-F238E27FC236}">
                <a16:creationId xmlns:a16="http://schemas.microsoft.com/office/drawing/2014/main" id="{798D5242-EA7E-D403-15D3-F06E7E46DFA9}"/>
              </a:ext>
            </a:extLst>
          </p:cNvPr>
          <p:cNvSpPr txBox="1"/>
          <p:nvPr/>
        </p:nvSpPr>
        <p:spPr>
          <a:xfrm>
            <a:off x="800746" y="426812"/>
            <a:ext cx="10934052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 Represent </a:t>
            </a:r>
            <a:r>
              <a:rPr lang="en-US" sz="5000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British Asian </a:t>
            </a:r>
            <a:r>
              <a:rPr lang="en-US" sz="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Ethnicities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09556E-BC36-0FE9-89A4-5D847BA3B73A}"/>
              </a:ext>
            </a:extLst>
          </p:cNvPr>
          <p:cNvSpPr txBox="1"/>
          <p:nvPr/>
        </p:nvSpPr>
        <p:spPr>
          <a:xfrm>
            <a:off x="795749" y="5290842"/>
            <a:ext cx="2455312" cy="86177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1.8M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5F71E9-7F1C-A99B-73F3-3DC6611ADEBB}"/>
              </a:ext>
            </a:extLst>
          </p:cNvPr>
          <p:cNvSpPr txBox="1"/>
          <p:nvPr/>
        </p:nvSpPr>
        <p:spPr>
          <a:xfrm>
            <a:off x="4494241" y="5290842"/>
            <a:ext cx="2009472" cy="86177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1.5M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FC8AEAE-0989-AC5F-731B-657B9096289C}"/>
              </a:ext>
            </a:extLst>
          </p:cNvPr>
          <p:cNvSpPr txBox="1"/>
          <p:nvPr/>
        </p:nvSpPr>
        <p:spPr>
          <a:xfrm>
            <a:off x="8043216" y="5290842"/>
            <a:ext cx="1862666" cy="86177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645K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194A39-ED66-EE41-ABD0-AA02FA96B549}"/>
              </a:ext>
            </a:extLst>
          </p:cNvPr>
          <p:cNvSpPr txBox="1"/>
          <p:nvPr/>
        </p:nvSpPr>
        <p:spPr>
          <a:xfrm>
            <a:off x="11497616" y="5290842"/>
            <a:ext cx="1905010" cy="86177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445K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EB4A888-6AA4-78A3-864B-C553FBD6E341}"/>
              </a:ext>
            </a:extLst>
          </p:cNvPr>
          <p:cNvSpPr txBox="1"/>
          <p:nvPr/>
        </p:nvSpPr>
        <p:spPr>
          <a:xfrm>
            <a:off x="14918149" y="5290842"/>
            <a:ext cx="2015090" cy="86177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972K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736525E-3459-77CA-7963-08B98F4CF98D}"/>
              </a:ext>
            </a:extLst>
          </p:cNvPr>
          <p:cNvSpPr txBox="1"/>
          <p:nvPr/>
        </p:nvSpPr>
        <p:spPr>
          <a:xfrm>
            <a:off x="11560122" y="8365155"/>
            <a:ext cx="177999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Chinese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00CB156-C5DD-F904-18DB-4A520DE4023C}"/>
              </a:ext>
            </a:extLst>
          </p:cNvPr>
          <p:cNvSpPr txBox="1"/>
          <p:nvPr/>
        </p:nvSpPr>
        <p:spPr>
          <a:xfrm>
            <a:off x="14995662" y="8365155"/>
            <a:ext cx="19599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Other Asians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5E4A7BE-E542-8868-324D-B0972CE60196}"/>
              </a:ext>
            </a:extLst>
          </p:cNvPr>
          <p:cNvSpPr txBox="1"/>
          <p:nvPr/>
        </p:nvSpPr>
        <p:spPr>
          <a:xfrm>
            <a:off x="8015349" y="8365155"/>
            <a:ext cx="191603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Bangladeshi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C60132A-8F88-466C-FF8D-3F72E29350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1225" y="7302013"/>
            <a:ext cx="1175504" cy="68672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BC9264C-C9B6-8FD3-53D2-61BB401EA1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9085" y="7302013"/>
            <a:ext cx="1068640" cy="68672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8DA96AD-8F39-3D1E-E59A-E1E398DECE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62369" y="7302013"/>
            <a:ext cx="1175504" cy="68672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D020DBAF-E214-2D8E-451C-55F94F93AB31}"/>
              </a:ext>
            </a:extLst>
          </p:cNvPr>
          <p:cNvSpPr txBox="1"/>
          <p:nvPr/>
        </p:nvSpPr>
        <p:spPr>
          <a:xfrm>
            <a:off x="4608978" y="8365155"/>
            <a:ext cx="177999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Pakistani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7B63F5B-81AA-35ED-C631-129AEA84FF28}"/>
              </a:ext>
            </a:extLst>
          </p:cNvPr>
          <p:cNvSpPr txBox="1"/>
          <p:nvPr/>
        </p:nvSpPr>
        <p:spPr>
          <a:xfrm>
            <a:off x="1376686" y="8365155"/>
            <a:ext cx="12934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Indian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3877A93A-C1ED-6BF6-F51C-3081D3E11633}"/>
              </a:ext>
            </a:extLst>
          </p:cNvPr>
          <p:cNvSpPr/>
          <p:nvPr/>
        </p:nvSpPr>
        <p:spPr>
          <a:xfrm rot="16200000">
            <a:off x="-35481" y="811532"/>
            <a:ext cx="784864" cy="0"/>
          </a:xfrm>
          <a:prstGeom prst="line">
            <a:avLst/>
          </a:prstGeom>
          <a:ln w="190500" cap="flat">
            <a:solidFill>
              <a:srgbClr val="5271FF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B7966B-F5A8-5F40-DBD6-B5A49ED0ECF2}"/>
              </a:ext>
            </a:extLst>
          </p:cNvPr>
          <p:cNvSpPr txBox="1"/>
          <p:nvPr/>
        </p:nvSpPr>
        <p:spPr>
          <a:xfrm>
            <a:off x="676341" y="1659692"/>
            <a:ext cx="17212149" cy="2276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500" b="1" dirty="0">
                <a:solidFill>
                  <a:srgbClr val="5271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term “British Asian” encapsulates dozens of ethnic groups of Asian descent.</a:t>
            </a:r>
          </a:p>
          <a:p>
            <a:pPr>
              <a:lnSpc>
                <a:spcPct val="200000"/>
              </a:lnSpc>
            </a:pPr>
            <a:r>
              <a:rPr lang="en-US" sz="2500" b="1" dirty="0">
                <a:solidFill>
                  <a:srgbClr val="5271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Asian population is a diverse group, with origins from more than 20 countries in East Asia &amp; Southeast Asia.</a:t>
            </a:r>
          </a:p>
          <a:p>
            <a:pPr>
              <a:lnSpc>
                <a:spcPct val="200000"/>
              </a:lnSpc>
            </a:pPr>
            <a:r>
              <a:rPr lang="en-US" sz="2500" b="1" dirty="0">
                <a:solidFill>
                  <a:srgbClr val="5271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Approximately 5.5 Million Asians make up 9.3% of the total population of England &amp; Wales in 2021.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8733D97-DD6C-294C-D0D8-8C1431E5CD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13996" y="7296513"/>
            <a:ext cx="1196095" cy="69772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73AD8A3-3F69-C401-3CA8-3D19E738BB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40331" y="7295688"/>
            <a:ext cx="1196095" cy="697721"/>
          </a:xfrm>
          <a:prstGeom prst="rect">
            <a:avLst/>
          </a:prstGeom>
          <a:effectLst>
            <a:outerShdw blurRad="2159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241A3A5-4114-A984-69C5-DD863E1A21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75319" y="7296513"/>
            <a:ext cx="1196095" cy="69772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E768AB5-ABA4-6D0F-D22B-807263303479}"/>
              </a:ext>
            </a:extLst>
          </p:cNvPr>
          <p:cNvSpPr txBox="1"/>
          <p:nvPr/>
        </p:nvSpPr>
        <p:spPr>
          <a:xfrm>
            <a:off x="17136426" y="7478556"/>
            <a:ext cx="6773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E00AE2-0B41-00BB-20A0-2F3A8517AC3B}"/>
              </a:ext>
            </a:extLst>
          </p:cNvPr>
          <p:cNvSpPr txBox="1"/>
          <p:nvPr/>
        </p:nvSpPr>
        <p:spPr>
          <a:xfrm>
            <a:off x="767764" y="9623746"/>
            <a:ext cx="127958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Source: https://www.ethnicity-facts-figures.service.gov.uk/uk-population-by-ethnicity/national-and-regional-populations/population-of-england-and-wales/latest</a:t>
            </a:r>
          </a:p>
        </p:txBody>
      </p:sp>
    </p:spTree>
    <p:extLst>
      <p:ext uri="{BB962C8B-B14F-4D97-AF65-F5344CB8AC3E}">
        <p14:creationId xmlns:p14="http://schemas.microsoft.com/office/powerpoint/2010/main" val="3482495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B9344A49-6160-A990-55C5-4A5966FD1B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C4571178-E977-08FE-435A-5C983EC0ADE9}"/>
              </a:ext>
            </a:extLst>
          </p:cNvPr>
          <p:cNvSpPr txBox="1"/>
          <p:nvPr/>
        </p:nvSpPr>
        <p:spPr>
          <a:xfrm>
            <a:off x="800745" y="426812"/>
            <a:ext cx="7047855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High </a:t>
            </a:r>
            <a:r>
              <a:rPr lang="en-US" sz="5000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Share Of Voice</a:t>
            </a:r>
            <a:r>
              <a:rPr lang="en-US" sz="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Ads</a:t>
            </a:r>
            <a:endParaRPr lang="en-US" sz="5000" dirty="0">
              <a:solidFill>
                <a:srgbClr val="C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71B40E-8B49-7B7D-EA65-E855CFB2640D}"/>
              </a:ext>
            </a:extLst>
          </p:cNvPr>
          <p:cNvSpPr txBox="1"/>
          <p:nvPr/>
        </p:nvSpPr>
        <p:spPr>
          <a:xfrm>
            <a:off x="800747" y="1333500"/>
            <a:ext cx="346645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Full Page Interstitial</a:t>
            </a:r>
            <a:endParaRPr lang="en-IN" sz="2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5A4D9DAF-B691-EF44-4504-5D8AB66E05BA}"/>
              </a:ext>
            </a:extLst>
          </p:cNvPr>
          <p:cNvSpPr/>
          <p:nvPr/>
        </p:nvSpPr>
        <p:spPr>
          <a:xfrm rot="16200000">
            <a:off x="-35481" y="811532"/>
            <a:ext cx="784864" cy="0"/>
          </a:xfrm>
          <a:prstGeom prst="line">
            <a:avLst/>
          </a:prstGeom>
          <a:ln w="190500" cap="flat">
            <a:solidFill>
              <a:srgbClr val="5271FF"/>
            </a:solidFill>
            <a:prstDash val="solid"/>
            <a:miter lim="800000"/>
            <a:headEnd type="none" w="sm" len="sm"/>
            <a:tailEnd type="none" w="sm" len="sm"/>
          </a:ln>
        </p:spPr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049C0D9-C88B-8994-3274-58B9C6A8C8E8}"/>
              </a:ext>
            </a:extLst>
          </p:cNvPr>
          <p:cNvGrpSpPr/>
          <p:nvPr/>
        </p:nvGrpSpPr>
        <p:grpSpPr>
          <a:xfrm>
            <a:off x="944446" y="1485900"/>
            <a:ext cx="16399109" cy="8020110"/>
            <a:chOff x="944446" y="1333500"/>
            <a:chExt cx="16399109" cy="802011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E1E700-D996-DF88-0BDD-CB285F7090AA}"/>
                </a:ext>
              </a:extLst>
            </p:cNvPr>
            <p:cNvSpPr txBox="1"/>
            <p:nvPr/>
          </p:nvSpPr>
          <p:spPr>
            <a:xfrm>
              <a:off x="5645575" y="8953500"/>
              <a:ext cx="229105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latin typeface="Montserrat Classic" panose="020B0604020202020204" charset="0"/>
                  <a:cs typeface="Montserrat Classic" panose="020B0604020202020204" charset="0"/>
                </a:rPr>
                <a:t>Desktop View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062D839-624B-7374-0994-5FAD31B570B5}"/>
                </a:ext>
              </a:extLst>
            </p:cNvPr>
            <p:cNvSpPr txBox="1"/>
            <p:nvPr/>
          </p:nvSpPr>
          <p:spPr>
            <a:xfrm>
              <a:off x="14235879" y="8953500"/>
              <a:ext cx="229105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Mobile</a:t>
              </a:r>
              <a:r>
                <a:rPr lang="en-US" sz="2000" dirty="0">
                  <a:latin typeface="Montserrat Classic" panose="020B0604020202020204" charset="0"/>
                  <a:cs typeface="Montserrat Classic" panose="020B0604020202020204" charset="0"/>
                </a:rPr>
                <a:t> View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395AA29-9051-1537-354D-84F651AAFE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2" t="5039" r="862"/>
            <a:stretch/>
          </p:blipFill>
          <p:spPr>
            <a:xfrm>
              <a:off x="944446" y="2324100"/>
              <a:ext cx="11693310" cy="5854186"/>
            </a:xfrm>
            <a:prstGeom prst="rect">
              <a:avLst/>
            </a:prstGeom>
            <a:ln w="63500">
              <a:solidFill>
                <a:srgbClr val="5271FF"/>
              </a:solidFill>
              <a:miter lim="800000"/>
            </a:ln>
          </p:spPr>
        </p:pic>
        <p:pic>
          <p:nvPicPr>
            <p:cNvPr id="10" name="Picture 9" descr="Graphical user interface, application, website&#10;&#10;Description automatically generated">
              <a:extLst>
                <a:ext uri="{FF2B5EF4-FFF2-40B4-BE49-F238E27FC236}">
                  <a16:creationId xmlns:a16="http://schemas.microsoft.com/office/drawing/2014/main" id="{ECE8C2FB-0389-2F66-201C-EEB84777F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19255" y="1333500"/>
              <a:ext cx="3924300" cy="7524750"/>
            </a:xfrm>
            <a:prstGeom prst="rect">
              <a:avLst/>
            </a:prstGeom>
            <a:ln w="63500">
              <a:solidFill>
                <a:srgbClr val="5271FF"/>
              </a:solidFill>
            </a:ln>
          </p:spPr>
        </p:pic>
      </p:grpSp>
      <p:pic>
        <p:nvPicPr>
          <p:cNvPr id="11" name="Picture 12">
            <a:extLst>
              <a:ext uri="{FF2B5EF4-FFF2-40B4-BE49-F238E27FC236}">
                <a16:creationId xmlns:a16="http://schemas.microsoft.com/office/drawing/2014/main" id="{075DEB3B-9E62-8A24-C4F4-77E02F89F49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887200" y="9300253"/>
            <a:ext cx="1028700" cy="119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744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B9344A49-6160-A990-55C5-4A5966FD1B3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C4571178-E977-08FE-435A-5C983EC0ADE9}"/>
              </a:ext>
            </a:extLst>
          </p:cNvPr>
          <p:cNvSpPr txBox="1"/>
          <p:nvPr/>
        </p:nvSpPr>
        <p:spPr>
          <a:xfrm>
            <a:off x="800745" y="426812"/>
            <a:ext cx="7047855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000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Content</a:t>
            </a:r>
            <a:r>
              <a:rPr lang="en-US" sz="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Sponsorships</a:t>
            </a:r>
            <a:endParaRPr lang="en-US" sz="5000" dirty="0">
              <a:solidFill>
                <a:srgbClr val="C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71B40E-8B49-7B7D-EA65-E855CFB2640D}"/>
              </a:ext>
            </a:extLst>
          </p:cNvPr>
          <p:cNvSpPr txBox="1"/>
          <p:nvPr/>
        </p:nvSpPr>
        <p:spPr>
          <a:xfrm>
            <a:off x="800747" y="1333500"/>
            <a:ext cx="735265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Brand sponsored articles on well known websites. </a:t>
            </a:r>
            <a:endParaRPr lang="en-IN" sz="2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5A4D9DAF-B691-EF44-4504-5D8AB66E05BA}"/>
              </a:ext>
            </a:extLst>
          </p:cNvPr>
          <p:cNvSpPr/>
          <p:nvPr/>
        </p:nvSpPr>
        <p:spPr>
          <a:xfrm rot="16200000">
            <a:off x="-35481" y="811532"/>
            <a:ext cx="784864" cy="0"/>
          </a:xfrm>
          <a:prstGeom prst="line">
            <a:avLst/>
          </a:prstGeom>
          <a:ln w="190500" cap="flat">
            <a:solidFill>
              <a:srgbClr val="5271FF"/>
            </a:solidFill>
            <a:prstDash val="solid"/>
            <a:miter lim="800000"/>
            <a:headEnd type="none" w="sm" len="sm"/>
            <a:tailEnd type="none" w="sm" len="sm"/>
          </a:ln>
        </p:spPr>
      </p:sp>
      <p:pic>
        <p:nvPicPr>
          <p:cNvPr id="6" name="Bollywood News_ Latest Entertainment News &amp; Gossips From Bollywood, Hollywood, Korean - Google Chrome 2023-01-16 10-51-24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475EDE77-74DB-E086-7375-E5F46B7B5F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16728" y="2062354"/>
            <a:ext cx="13854545" cy="7446818"/>
          </a:xfrm>
          <a:prstGeom prst="rect">
            <a:avLst/>
          </a:prstGeom>
          <a:ln w="63500" cap="sq">
            <a:solidFill>
              <a:srgbClr val="5271FF"/>
            </a:solidFill>
            <a:miter lim="8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1CFE65-91FA-91F4-C8D3-A2639CB0EDA6}"/>
              </a:ext>
            </a:extLst>
          </p:cNvPr>
          <p:cNvSpPr txBox="1"/>
          <p:nvPr/>
        </p:nvSpPr>
        <p:spPr>
          <a:xfrm>
            <a:off x="5624945" y="9581250"/>
            <a:ext cx="7038110" cy="426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lnSpc>
                <a:spcPct val="150000"/>
              </a:lnSpc>
              <a:spcBef>
                <a:spcPts val="0"/>
              </a:spcBef>
            </a:pPr>
            <a:r>
              <a:rPr lang="en-IN" sz="1600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Brand OnePlus Sponsored articles with Indian publisher </a:t>
            </a:r>
            <a:r>
              <a:rPr lang="en-IN" sz="1600" dirty="0" err="1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Pinkvilla</a:t>
            </a:r>
            <a:endParaRPr lang="en-IN" sz="1600" dirty="0">
              <a:solidFill>
                <a:srgbClr val="C0000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50389793-4B5C-E7CC-776D-B06B69F9226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514350" y="6362700"/>
            <a:ext cx="1028700" cy="119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0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B9344A49-6160-A990-55C5-4A5966FD1B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C4571178-E977-08FE-435A-5C983EC0ADE9}"/>
              </a:ext>
            </a:extLst>
          </p:cNvPr>
          <p:cNvSpPr txBox="1"/>
          <p:nvPr/>
        </p:nvSpPr>
        <p:spPr>
          <a:xfrm>
            <a:off x="800746" y="426812"/>
            <a:ext cx="8343254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000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Brand Engagement </a:t>
            </a:r>
            <a:r>
              <a:rPr lang="en-US" sz="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Solutions</a:t>
            </a:r>
            <a:endParaRPr lang="en-US" sz="5000" dirty="0">
              <a:solidFill>
                <a:srgbClr val="C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5A4D9DAF-B691-EF44-4504-5D8AB66E05BA}"/>
              </a:ext>
            </a:extLst>
          </p:cNvPr>
          <p:cNvSpPr/>
          <p:nvPr/>
        </p:nvSpPr>
        <p:spPr>
          <a:xfrm rot="16200000">
            <a:off x="-35481" y="811532"/>
            <a:ext cx="784864" cy="0"/>
          </a:xfrm>
          <a:prstGeom prst="line">
            <a:avLst/>
          </a:prstGeom>
          <a:ln w="190500" cap="flat">
            <a:solidFill>
              <a:srgbClr val="5271FF"/>
            </a:solidFill>
            <a:prstDash val="solid"/>
            <a:miter lim="800000"/>
            <a:headEnd type="none" w="sm" len="sm"/>
            <a:tailEnd type="none" w="sm" len="sm"/>
          </a:ln>
        </p:spPr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CEC05A4A-898E-B1B2-AEE1-A9B5AFC9AF4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773650" y="7353300"/>
            <a:ext cx="1028700" cy="119869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A849027-4B3B-65C2-DEFE-435B1B6892AB}"/>
              </a:ext>
            </a:extLst>
          </p:cNvPr>
          <p:cNvGrpSpPr/>
          <p:nvPr/>
        </p:nvGrpSpPr>
        <p:grpSpPr>
          <a:xfrm>
            <a:off x="2706528" y="2095500"/>
            <a:ext cx="12874946" cy="7703128"/>
            <a:chOff x="2706528" y="2008911"/>
            <a:chExt cx="12874946" cy="7703128"/>
          </a:xfrm>
        </p:grpSpPr>
        <p:pic>
          <p:nvPicPr>
            <p:cNvPr id="8" name="Picture 7" descr="Graphical user interface, application, Word, website&#10;&#10;Description automatically generated">
              <a:extLst>
                <a:ext uri="{FF2B5EF4-FFF2-40B4-BE49-F238E27FC236}">
                  <a16:creationId xmlns:a16="http://schemas.microsoft.com/office/drawing/2014/main" id="{E7483B87-898A-7F4F-61C3-42DB8B6EA4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"/>
            <a:stretch/>
          </p:blipFill>
          <p:spPr>
            <a:xfrm>
              <a:off x="2706528" y="2008911"/>
              <a:ext cx="12874946" cy="7703128"/>
            </a:xfrm>
            <a:prstGeom prst="rect">
              <a:avLst/>
            </a:prstGeom>
            <a:ln w="63500" cap="sq">
              <a:solidFill>
                <a:srgbClr val="5271FF"/>
              </a:solidFill>
              <a:miter lim="800000"/>
            </a:ln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513A5C6-F0C0-0976-08C9-A5B5CBA8A249}"/>
                </a:ext>
              </a:extLst>
            </p:cNvPr>
            <p:cNvSpPr/>
            <p:nvPr/>
          </p:nvSpPr>
          <p:spPr>
            <a:xfrm>
              <a:off x="11251893" y="3629895"/>
              <a:ext cx="2879744" cy="4294905"/>
            </a:xfrm>
            <a:prstGeom prst="rect">
              <a:avLst/>
            </a:prstGeom>
            <a:noFill/>
            <a:ln w="6350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0D85A48-C820-4AE9-5362-9646EC64F00A}"/>
              </a:ext>
            </a:extLst>
          </p:cNvPr>
          <p:cNvSpPr txBox="1"/>
          <p:nvPr/>
        </p:nvSpPr>
        <p:spPr>
          <a:xfrm>
            <a:off x="800747" y="1333500"/>
            <a:ext cx="285685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Chatbot Creative</a:t>
            </a:r>
            <a:endParaRPr lang="en-IN" sz="2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1706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B9344A49-6160-A990-55C5-4A5966FD1B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C4571178-E977-08FE-435A-5C983EC0ADE9}"/>
              </a:ext>
            </a:extLst>
          </p:cNvPr>
          <p:cNvSpPr txBox="1"/>
          <p:nvPr/>
        </p:nvSpPr>
        <p:spPr>
          <a:xfrm>
            <a:off x="800745" y="426812"/>
            <a:ext cx="7047855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000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Social </a:t>
            </a:r>
            <a:r>
              <a:rPr lang="en-US" sz="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Outreach</a:t>
            </a:r>
            <a:endParaRPr lang="en-US" sz="5000" dirty="0">
              <a:solidFill>
                <a:srgbClr val="C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71B40E-8B49-7B7D-EA65-E855CFB2640D}"/>
              </a:ext>
            </a:extLst>
          </p:cNvPr>
          <p:cNvSpPr txBox="1"/>
          <p:nvPr/>
        </p:nvSpPr>
        <p:spPr>
          <a:xfrm>
            <a:off x="800747" y="1333500"/>
            <a:ext cx="1489645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Sponsored social media segments: Carousels, Videos, Reels &amp; more tagged with the brand’s social handle.</a:t>
            </a:r>
            <a:endParaRPr lang="en-IN" sz="2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5A4D9DAF-B691-EF44-4504-5D8AB66E05BA}"/>
              </a:ext>
            </a:extLst>
          </p:cNvPr>
          <p:cNvSpPr/>
          <p:nvPr/>
        </p:nvSpPr>
        <p:spPr>
          <a:xfrm rot="16200000">
            <a:off x="-35481" y="811532"/>
            <a:ext cx="784864" cy="0"/>
          </a:xfrm>
          <a:prstGeom prst="line">
            <a:avLst/>
          </a:prstGeom>
          <a:ln w="190500" cap="flat">
            <a:solidFill>
              <a:srgbClr val="5271FF"/>
            </a:solidFill>
            <a:prstDash val="solid"/>
            <a:miter lim="800000"/>
            <a:headEnd type="none" w="sm" len="sm"/>
            <a:tailEnd type="none" w="sm" len="sm"/>
          </a:ln>
        </p:spPr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EADB402C-7ECF-842A-AC42-3ADDF2F582B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05947" y="4381500"/>
            <a:ext cx="1028700" cy="1198697"/>
          </a:xfrm>
          <a:prstGeom prst="rect">
            <a:avLst/>
          </a:prstGeom>
        </p:spPr>
      </p:pic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C00E4FC-76BE-103D-BAC7-9EEDA0DF72F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128" y="2197459"/>
            <a:ext cx="5334000" cy="7852459"/>
          </a:xfrm>
          <a:prstGeom prst="rect">
            <a:avLst/>
          </a:prstGeom>
          <a:ln w="63500" cap="sq">
            <a:solidFill>
              <a:srgbClr val="5271FF"/>
            </a:solidFill>
            <a:miter lim="800000"/>
          </a:ln>
          <a:effectLst/>
        </p:spPr>
      </p:pic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AE9F9F3-6E66-BF43-1292-D71571B7814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26" y="3410449"/>
            <a:ext cx="4959546" cy="6305051"/>
          </a:xfrm>
          <a:prstGeom prst="rect">
            <a:avLst/>
          </a:prstGeom>
          <a:ln w="63500" cap="sq">
            <a:solidFill>
              <a:srgbClr val="5271FF"/>
            </a:solidFill>
            <a:miter lim="800000"/>
          </a:ln>
          <a:effectLst/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B5C462DE-7169-E41D-0787-E9A85E084301}"/>
              </a:ext>
            </a:extLst>
          </p:cNvPr>
          <p:cNvSpPr/>
          <p:nvPr/>
        </p:nvSpPr>
        <p:spPr>
          <a:xfrm>
            <a:off x="8535959" y="7621517"/>
            <a:ext cx="962951" cy="300343"/>
          </a:xfrm>
          <a:prstGeom prst="rightArrow">
            <a:avLst/>
          </a:prstGeom>
          <a:solidFill>
            <a:srgbClr val="527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774301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B9344A49-6160-A990-55C5-4A5966FD1B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C4571178-E977-08FE-435A-5C983EC0ADE9}"/>
              </a:ext>
            </a:extLst>
          </p:cNvPr>
          <p:cNvSpPr txBox="1"/>
          <p:nvPr/>
        </p:nvSpPr>
        <p:spPr>
          <a:xfrm>
            <a:off x="800746" y="426812"/>
            <a:ext cx="3314054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000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Microsites</a:t>
            </a: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5A4D9DAF-B691-EF44-4504-5D8AB66E05BA}"/>
              </a:ext>
            </a:extLst>
          </p:cNvPr>
          <p:cNvSpPr/>
          <p:nvPr/>
        </p:nvSpPr>
        <p:spPr>
          <a:xfrm rot="16200000">
            <a:off x="-35481" y="811532"/>
            <a:ext cx="784864" cy="0"/>
          </a:xfrm>
          <a:prstGeom prst="line">
            <a:avLst/>
          </a:prstGeom>
          <a:ln w="190500" cap="flat">
            <a:solidFill>
              <a:srgbClr val="5271FF"/>
            </a:solidFill>
            <a:prstDash val="solid"/>
            <a:miter lim="800000"/>
            <a:headEnd type="none" w="sm" len="sm"/>
            <a:tailEnd type="none" w="sm" len="sm"/>
          </a:ln>
        </p:spPr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7307582A-AAE7-F328-5F56-89C41E54358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773650" y="5614554"/>
            <a:ext cx="1028700" cy="1198697"/>
          </a:xfrm>
          <a:prstGeom prst="rect">
            <a:avLst/>
          </a:prstGeom>
        </p:spPr>
      </p:pic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E0A04DC-978A-7B2B-C04D-152DCFF629D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874" y="1418236"/>
            <a:ext cx="10834254" cy="8392636"/>
          </a:xfrm>
          <a:prstGeom prst="rect">
            <a:avLst/>
          </a:prstGeom>
          <a:ln w="63500" cap="sq">
            <a:solidFill>
              <a:srgbClr val="5271FF"/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5665108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B9344A49-6160-A990-55C5-4A5966FD1B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C4571178-E977-08FE-435A-5C983EC0ADE9}"/>
              </a:ext>
            </a:extLst>
          </p:cNvPr>
          <p:cNvSpPr txBox="1"/>
          <p:nvPr/>
        </p:nvSpPr>
        <p:spPr>
          <a:xfrm>
            <a:off x="800745" y="426812"/>
            <a:ext cx="8724253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000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Text Messages &amp; Newsletters</a:t>
            </a: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5A4D9DAF-B691-EF44-4504-5D8AB66E05BA}"/>
              </a:ext>
            </a:extLst>
          </p:cNvPr>
          <p:cNvSpPr/>
          <p:nvPr/>
        </p:nvSpPr>
        <p:spPr>
          <a:xfrm rot="16200000">
            <a:off x="-35481" y="811532"/>
            <a:ext cx="784864" cy="0"/>
          </a:xfrm>
          <a:prstGeom prst="line">
            <a:avLst/>
          </a:prstGeom>
          <a:ln w="190500" cap="flat">
            <a:solidFill>
              <a:srgbClr val="5271FF"/>
            </a:solidFill>
            <a:prstDash val="solid"/>
            <a:miter lim="800000"/>
            <a:headEnd type="none" w="sm" len="sm"/>
            <a:tailEnd type="none" w="sm" len="sm"/>
          </a:ln>
        </p:spPr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7307582A-AAE7-F328-5F56-89C41E54358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773650" y="5614554"/>
            <a:ext cx="1028700" cy="1198697"/>
          </a:xfrm>
          <a:prstGeom prst="rect">
            <a:avLst/>
          </a:prstGeom>
        </p:spPr>
      </p:pic>
      <p:pic>
        <p:nvPicPr>
          <p:cNvPr id="4" name="Picture 3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8A65F4F6-A406-6C18-027C-454FCCEE78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7" r="21328" b="2511"/>
          <a:stretch/>
        </p:blipFill>
        <p:spPr>
          <a:xfrm>
            <a:off x="4191000" y="2216283"/>
            <a:ext cx="3886200" cy="7540919"/>
          </a:xfrm>
          <a:prstGeom prst="rect">
            <a:avLst/>
          </a:prstGeom>
        </p:spPr>
      </p:pic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E9E188E-78D7-6AA6-CAFE-D48E833C8AE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178" y="1746142"/>
            <a:ext cx="5146699" cy="7986258"/>
          </a:xfrm>
          <a:prstGeom prst="rect">
            <a:avLst/>
          </a:prstGeom>
          <a:ln w="38100" cap="sq">
            <a:solidFill>
              <a:srgbClr val="5271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0B3545-FA95-9B12-5250-F6D2505B9F6B}"/>
              </a:ext>
            </a:extLst>
          </p:cNvPr>
          <p:cNvSpPr txBox="1"/>
          <p:nvPr/>
        </p:nvSpPr>
        <p:spPr>
          <a:xfrm>
            <a:off x="1372247" y="5380152"/>
            <a:ext cx="285685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Text Messages</a:t>
            </a:r>
            <a:endParaRPr lang="en-IN" sz="2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39FB84-2D49-BA5C-619C-ACAA9FC20335}"/>
              </a:ext>
            </a:extLst>
          </p:cNvPr>
          <p:cNvSpPr txBox="1"/>
          <p:nvPr/>
        </p:nvSpPr>
        <p:spPr>
          <a:xfrm>
            <a:off x="14058900" y="5509688"/>
            <a:ext cx="285685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Newsletters</a:t>
            </a:r>
            <a:endParaRPr lang="en-IN" sz="2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86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F985EAD3-8424-2D48-9B55-C195B6965581}"/>
              </a:ext>
            </a:extLst>
          </p:cNvPr>
          <p:cNvSpPr/>
          <p:nvPr/>
        </p:nvSpPr>
        <p:spPr>
          <a:xfrm>
            <a:off x="12434147" y="0"/>
            <a:ext cx="5853854" cy="10287000"/>
          </a:xfrm>
          <a:custGeom>
            <a:avLst/>
            <a:gdLst/>
            <a:ahLst/>
            <a:cxnLst/>
            <a:rect l="l" t="t" r="r" b="b"/>
            <a:pathLst>
              <a:path w="1043206" h="2325323">
                <a:moveTo>
                  <a:pt x="0" y="0"/>
                </a:moveTo>
                <a:lnTo>
                  <a:pt x="1043206" y="0"/>
                </a:lnTo>
                <a:lnTo>
                  <a:pt x="1043206" y="2325323"/>
                </a:lnTo>
                <a:lnTo>
                  <a:pt x="0" y="2325323"/>
                </a:lnTo>
                <a:close/>
              </a:path>
            </a:pathLst>
          </a:custGeom>
          <a:solidFill>
            <a:srgbClr val="5271FF"/>
          </a:solidFill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5665E69-A888-221D-C123-277BE0A204C1}"/>
              </a:ext>
            </a:extLst>
          </p:cNvPr>
          <p:cNvSpPr/>
          <p:nvPr/>
        </p:nvSpPr>
        <p:spPr>
          <a:xfrm>
            <a:off x="15925800" y="6286500"/>
            <a:ext cx="2362199" cy="400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v</a:t>
            </a:r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BEC4AFF6-F1EB-EC53-C965-69B8796BBC14}"/>
              </a:ext>
            </a:extLst>
          </p:cNvPr>
          <p:cNvSpPr/>
          <p:nvPr/>
        </p:nvSpPr>
        <p:spPr>
          <a:xfrm>
            <a:off x="7311898" y="305432"/>
            <a:ext cx="1119422" cy="1683361"/>
          </a:xfrm>
          <a:custGeom>
            <a:avLst/>
            <a:gdLst/>
            <a:ahLst/>
            <a:cxnLst/>
            <a:rect l="l" t="t" r="r" b="b"/>
            <a:pathLst>
              <a:path w="241891" h="242718">
                <a:moveTo>
                  <a:pt x="0" y="0"/>
                </a:moveTo>
                <a:lnTo>
                  <a:pt x="241891" y="0"/>
                </a:lnTo>
                <a:lnTo>
                  <a:pt x="241891" y="242718"/>
                </a:lnTo>
                <a:lnTo>
                  <a:pt x="0" y="242718"/>
                </a:lnTo>
                <a:close/>
              </a:path>
            </a:pathLst>
          </a:custGeom>
          <a:solidFill>
            <a:schemeClr val="tx1"/>
          </a:solidFill>
        </p:spPr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E83E2782-9C74-FAAF-28BA-CECF8FAD3F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  <p:pic>
        <p:nvPicPr>
          <p:cNvPr id="35" name="Picture 12">
            <a:extLst>
              <a:ext uri="{FF2B5EF4-FFF2-40B4-BE49-F238E27FC236}">
                <a16:creationId xmlns:a16="http://schemas.microsoft.com/office/drawing/2014/main" id="{619F0F51-8AFA-83B2-4C92-12614C06479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340397" y="6771793"/>
            <a:ext cx="1028700" cy="1198697"/>
          </a:xfrm>
          <a:prstGeom prst="rect">
            <a:avLst/>
          </a:prstGeom>
        </p:spPr>
      </p:pic>
      <p:pic>
        <p:nvPicPr>
          <p:cNvPr id="3" name="Picture 2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8DCE3815-8CCB-50A5-581D-9FEE5BD3A2F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222" y="479757"/>
            <a:ext cx="10323099" cy="5806743"/>
          </a:xfrm>
          <a:prstGeom prst="rect">
            <a:avLst/>
          </a:prstGeom>
        </p:spPr>
      </p:pic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6DA891D1-147D-521C-B562-1D116232049D}"/>
              </a:ext>
            </a:extLst>
          </p:cNvPr>
          <p:cNvSpPr/>
          <p:nvPr/>
        </p:nvSpPr>
        <p:spPr>
          <a:xfrm>
            <a:off x="800746" y="6258006"/>
            <a:ext cx="5992170" cy="3602182"/>
          </a:xfrm>
          <a:prstGeom prst="snip1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70C3715-5660-0DE1-08F5-6BB426B7DE89}"/>
              </a:ext>
            </a:extLst>
          </p:cNvPr>
          <p:cNvGrpSpPr/>
          <p:nvPr/>
        </p:nvGrpSpPr>
        <p:grpSpPr>
          <a:xfrm>
            <a:off x="1729521" y="6761365"/>
            <a:ext cx="4134620" cy="2595465"/>
            <a:chOff x="9659703" y="5906044"/>
            <a:chExt cx="4134620" cy="259546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9BBDC2B-84E8-39E8-BDEE-9C81380610CC}"/>
                </a:ext>
              </a:extLst>
            </p:cNvPr>
            <p:cNvSpPr txBox="1"/>
            <p:nvPr/>
          </p:nvSpPr>
          <p:spPr>
            <a:xfrm>
              <a:off x="9659703" y="7962900"/>
              <a:ext cx="4134620" cy="5386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35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Programmatic Pipes</a:t>
              </a:r>
            </a:p>
          </p:txBody>
        </p:sp>
        <p:pic>
          <p:nvPicPr>
            <p:cNvPr id="25" name="Picture 24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B0075BEA-622A-1D0D-2222-260BA891E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hotocopy trans="0" detail="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64118" y="5906044"/>
              <a:ext cx="1325791" cy="1325791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606739E-F924-9C27-35F1-596E3B9AB5CC}"/>
                </a:ext>
              </a:extLst>
            </p:cNvPr>
            <p:cNvCxnSpPr>
              <a:cxnSpLocks/>
            </p:cNvCxnSpPr>
            <p:nvPr/>
          </p:nvCxnSpPr>
          <p:spPr>
            <a:xfrm>
              <a:off x="11190969" y="7734300"/>
              <a:ext cx="1072089" cy="0"/>
            </a:xfrm>
            <a:prstGeom prst="line">
              <a:avLst/>
            </a:prstGeom>
            <a:ln w="127000">
              <a:solidFill>
                <a:srgbClr val="5271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FDFF2E7E-A8B7-1F4F-FEC6-3FA7A1FBCE42}"/>
              </a:ext>
            </a:extLst>
          </p:cNvPr>
          <p:cNvSpPr/>
          <p:nvPr/>
        </p:nvSpPr>
        <p:spPr>
          <a:xfrm rot="10800000">
            <a:off x="800746" y="2400300"/>
            <a:ext cx="5992170" cy="3602182"/>
          </a:xfrm>
          <a:prstGeom prst="snip1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5BF3113-0D66-E3E7-FE0F-2E13348D3481}"/>
              </a:ext>
            </a:extLst>
          </p:cNvPr>
          <p:cNvGrpSpPr/>
          <p:nvPr/>
        </p:nvGrpSpPr>
        <p:grpSpPr>
          <a:xfrm>
            <a:off x="1729521" y="2903386"/>
            <a:ext cx="4134620" cy="2596010"/>
            <a:chOff x="2532339" y="5905500"/>
            <a:chExt cx="4134620" cy="259601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9A19F0-29B9-8657-F20F-C4CF546EBBEC}"/>
                </a:ext>
              </a:extLst>
            </p:cNvPr>
            <p:cNvSpPr txBox="1"/>
            <p:nvPr/>
          </p:nvSpPr>
          <p:spPr>
            <a:xfrm>
              <a:off x="2532339" y="7962901"/>
              <a:ext cx="4134620" cy="5386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35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Managed Media Buy</a:t>
              </a:r>
            </a:p>
          </p:txBody>
        </p:sp>
        <p:pic>
          <p:nvPicPr>
            <p:cNvPr id="23" name="Picture 22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C7B26E9C-5484-08CF-BFB0-4F7C40E77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hotocopy trans="0" detail="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6210" y="5905500"/>
              <a:ext cx="1326879" cy="1326879"/>
            </a:xfrm>
            <a:prstGeom prst="rect">
              <a:avLst/>
            </a:prstGeom>
          </p:spPr>
        </p:pic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E3D75F5-68D1-429F-5F08-589AF47C5B8F}"/>
                </a:ext>
              </a:extLst>
            </p:cNvPr>
            <p:cNvCxnSpPr>
              <a:cxnSpLocks/>
            </p:cNvCxnSpPr>
            <p:nvPr/>
          </p:nvCxnSpPr>
          <p:spPr>
            <a:xfrm>
              <a:off x="4063605" y="7734300"/>
              <a:ext cx="1072089" cy="0"/>
            </a:xfrm>
            <a:prstGeom prst="line">
              <a:avLst/>
            </a:prstGeom>
            <a:ln w="127000">
              <a:solidFill>
                <a:srgbClr val="5271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12">
            <a:extLst>
              <a:ext uri="{FF2B5EF4-FFF2-40B4-BE49-F238E27FC236}">
                <a16:creationId xmlns:a16="http://schemas.microsoft.com/office/drawing/2014/main" id="{DB53E939-027A-67B7-A0F5-5B3C38DA40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83298" y="-599349"/>
            <a:ext cx="1028700" cy="1198697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90A535CA-BB1F-27F6-1CBF-A6220F16E3D3}"/>
              </a:ext>
            </a:extLst>
          </p:cNvPr>
          <p:cNvSpPr txBox="1"/>
          <p:nvPr/>
        </p:nvSpPr>
        <p:spPr>
          <a:xfrm>
            <a:off x="800746" y="426812"/>
            <a:ext cx="5053108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How We Can </a:t>
            </a:r>
          </a:p>
          <a:p>
            <a:r>
              <a:rPr lang="en-US" sz="5400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Work Together?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9D809765-C251-667D-95C4-9C02AA530BA5}"/>
              </a:ext>
            </a:extLst>
          </p:cNvPr>
          <p:cNvSpPr/>
          <p:nvPr/>
        </p:nvSpPr>
        <p:spPr>
          <a:xfrm rot="16200000">
            <a:off x="-35481" y="811532"/>
            <a:ext cx="784864" cy="0"/>
          </a:xfrm>
          <a:prstGeom prst="line">
            <a:avLst/>
          </a:prstGeom>
          <a:ln w="190500" cap="flat">
            <a:solidFill>
              <a:srgbClr val="5271FF"/>
            </a:solidFill>
            <a:prstDash val="solid"/>
            <a:miter lim="800000"/>
            <a:headEnd type="none" w="sm" len="sm"/>
            <a:tailEnd type="none" w="sm" len="sm"/>
          </a:ln>
        </p:spPr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9FA6A80-3C2E-F502-6938-0F20A891DB57}"/>
              </a:ext>
            </a:extLst>
          </p:cNvPr>
          <p:cNvGrpSpPr/>
          <p:nvPr/>
        </p:nvGrpSpPr>
        <p:grpSpPr>
          <a:xfrm>
            <a:off x="7836044" y="6862208"/>
            <a:ext cx="3604380" cy="2393778"/>
            <a:chOff x="7840121" y="6995260"/>
            <a:chExt cx="3604380" cy="239377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57C65B4-0E7C-D94B-4702-B8DDF0ADE2BE}"/>
                </a:ext>
              </a:extLst>
            </p:cNvPr>
            <p:cNvSpPr txBox="1"/>
            <p:nvPr/>
          </p:nvSpPr>
          <p:spPr>
            <a:xfrm>
              <a:off x="7840121" y="6995260"/>
              <a:ext cx="36043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400" u="sng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PMP &amp; PG Available </a:t>
              </a:r>
            </a:p>
            <a:p>
              <a:pPr algn="ctr"/>
              <a:r>
                <a:rPr lang="en-IN" sz="2400" u="sng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via </a:t>
              </a:r>
            </a:p>
          </p:txBody>
        </p: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2D28E3D0-69C8-5270-20D4-78AB4B1DF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8470" y="8965164"/>
              <a:ext cx="2907681" cy="423874"/>
            </a:xfrm>
            <a:prstGeom prst="rect">
              <a:avLst/>
            </a:prstGeom>
          </p:spPr>
        </p:pic>
        <p:pic>
          <p:nvPicPr>
            <p:cNvPr id="18" name="Picture 17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5112E112-9A93-2A8E-B106-FCBF7A451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3235" y="8103542"/>
              <a:ext cx="3418150" cy="447296"/>
            </a:xfrm>
            <a:prstGeom prst="rect">
              <a:avLst/>
            </a:prstGeom>
          </p:spPr>
        </p:pic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F9C8921-526A-B8B7-011C-C7323768F4BE}"/>
              </a:ext>
            </a:extLst>
          </p:cNvPr>
          <p:cNvCxnSpPr>
            <a:cxnSpLocks/>
          </p:cNvCxnSpPr>
          <p:nvPr/>
        </p:nvCxnSpPr>
        <p:spPr>
          <a:xfrm>
            <a:off x="6705600" y="8059097"/>
            <a:ext cx="71722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64414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E83E2782-9C74-FAAF-28BA-CECF8FAD3F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  <p:pic>
        <p:nvPicPr>
          <p:cNvPr id="2" name="Picture 12">
            <a:extLst>
              <a:ext uri="{FF2B5EF4-FFF2-40B4-BE49-F238E27FC236}">
                <a16:creationId xmlns:a16="http://schemas.microsoft.com/office/drawing/2014/main" id="{6925DE1B-4C14-B7AA-BE24-31BCB8C049C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678444" y="419100"/>
            <a:ext cx="1028700" cy="1198697"/>
          </a:xfrm>
          <a:prstGeom prst="rect">
            <a:avLst/>
          </a:prstGeom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B9FA75C0-75A2-38F1-8C7A-2A6800135510}"/>
              </a:ext>
            </a:extLst>
          </p:cNvPr>
          <p:cNvSpPr txBox="1"/>
          <p:nvPr/>
        </p:nvSpPr>
        <p:spPr>
          <a:xfrm>
            <a:off x="800746" y="426812"/>
            <a:ext cx="4914253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Our </a:t>
            </a:r>
            <a:r>
              <a:rPr lang="en-US" sz="5000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Technology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17D250B3-98E6-08B2-047E-FD2D61153056}"/>
              </a:ext>
            </a:extLst>
          </p:cNvPr>
          <p:cNvSpPr/>
          <p:nvPr/>
        </p:nvSpPr>
        <p:spPr>
          <a:xfrm rot="16200000">
            <a:off x="-35481" y="811532"/>
            <a:ext cx="784864" cy="0"/>
          </a:xfrm>
          <a:prstGeom prst="line">
            <a:avLst/>
          </a:prstGeom>
          <a:ln w="190500" cap="flat">
            <a:solidFill>
              <a:srgbClr val="5271FF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F127A3-0864-BE2F-A5BE-3846867B3AD5}"/>
              </a:ext>
            </a:extLst>
          </p:cNvPr>
          <p:cNvSpPr txBox="1"/>
          <p:nvPr/>
        </p:nvSpPr>
        <p:spPr>
          <a:xfrm>
            <a:off x="7829116" y="9669716"/>
            <a:ext cx="2629768" cy="426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lnSpc>
                <a:spcPct val="150000"/>
              </a:lnSpc>
              <a:spcBef>
                <a:spcPts val="0"/>
              </a:spcBef>
            </a:pPr>
            <a:r>
              <a:rPr lang="en-IN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Advertisers Dashboard</a:t>
            </a:r>
            <a:endParaRPr lang="en-IN" sz="16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89F39F-D147-FD66-809C-C54E0442856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8424" y="1562100"/>
            <a:ext cx="13931152" cy="8045240"/>
          </a:xfrm>
          <a:prstGeom prst="rect">
            <a:avLst/>
          </a:prstGeom>
          <a:ln w="63500" cap="sq">
            <a:solidFill>
              <a:srgbClr val="5271F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40075011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Single Corner Snipped 2">
            <a:extLst>
              <a:ext uri="{FF2B5EF4-FFF2-40B4-BE49-F238E27FC236}">
                <a16:creationId xmlns:a16="http://schemas.microsoft.com/office/drawing/2014/main" id="{8D450FF4-3DBB-EB13-1831-E3B09A143BCD}"/>
              </a:ext>
            </a:extLst>
          </p:cNvPr>
          <p:cNvSpPr/>
          <p:nvPr/>
        </p:nvSpPr>
        <p:spPr>
          <a:xfrm>
            <a:off x="12899362" y="5798722"/>
            <a:ext cx="4770297" cy="3657600"/>
          </a:xfrm>
          <a:prstGeom prst="snip1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393328-1AB5-FD2F-11D5-AF35C5E3463D}"/>
              </a:ext>
            </a:extLst>
          </p:cNvPr>
          <p:cNvGrpSpPr/>
          <p:nvPr/>
        </p:nvGrpSpPr>
        <p:grpSpPr>
          <a:xfrm>
            <a:off x="12105061" y="5143500"/>
            <a:ext cx="1688458" cy="1696027"/>
            <a:chOff x="8910780" y="6863374"/>
            <a:chExt cx="1857304" cy="1865630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42926B85-62B2-8D8E-E287-E37A46A29ED8}"/>
                </a:ext>
              </a:extLst>
            </p:cNvPr>
            <p:cNvSpPr/>
            <p:nvPr/>
          </p:nvSpPr>
          <p:spPr>
            <a:xfrm>
              <a:off x="8910780" y="6863374"/>
              <a:ext cx="1857304" cy="186563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pic>
          <p:nvPicPr>
            <p:cNvPr id="12" name="Picture 13">
              <a:extLst>
                <a:ext uri="{FF2B5EF4-FFF2-40B4-BE49-F238E27FC236}">
                  <a16:creationId xmlns:a16="http://schemas.microsoft.com/office/drawing/2014/main" id="{EA60C31C-3707-22E6-A898-BA78179C7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035696" y="6992453"/>
              <a:ext cx="1607472" cy="1607472"/>
            </a:xfrm>
            <a:prstGeom prst="rect">
              <a:avLst/>
            </a:prstGeom>
          </p:spPr>
        </p:pic>
      </p:grpSp>
      <p:sp>
        <p:nvSpPr>
          <p:cNvPr id="32" name="Rectangle: Single Corner Snipped 31">
            <a:extLst>
              <a:ext uri="{FF2B5EF4-FFF2-40B4-BE49-F238E27FC236}">
                <a16:creationId xmlns:a16="http://schemas.microsoft.com/office/drawing/2014/main" id="{511AEB44-EAFE-8118-15D4-5DD47604F120}"/>
              </a:ext>
            </a:extLst>
          </p:cNvPr>
          <p:cNvSpPr/>
          <p:nvPr/>
        </p:nvSpPr>
        <p:spPr>
          <a:xfrm>
            <a:off x="12899362" y="1034364"/>
            <a:ext cx="4770297" cy="3657600"/>
          </a:xfrm>
          <a:prstGeom prst="snip1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5E9DAC4-A074-9A86-E1F8-8CCEC56B21D1}"/>
              </a:ext>
            </a:extLst>
          </p:cNvPr>
          <p:cNvGrpSpPr/>
          <p:nvPr/>
        </p:nvGrpSpPr>
        <p:grpSpPr>
          <a:xfrm>
            <a:off x="12105061" y="379142"/>
            <a:ext cx="1688458" cy="1696027"/>
            <a:chOff x="8910780" y="6863374"/>
            <a:chExt cx="1857304" cy="1865630"/>
          </a:xfrm>
        </p:grpSpPr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C10BB8A7-DD9D-5ADE-D961-594765F94B44}"/>
                </a:ext>
              </a:extLst>
            </p:cNvPr>
            <p:cNvSpPr/>
            <p:nvPr/>
          </p:nvSpPr>
          <p:spPr>
            <a:xfrm>
              <a:off x="8910780" y="6863374"/>
              <a:ext cx="1857304" cy="186563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04B0DF0B-671E-E632-D93D-78EACAE64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035696" y="6992453"/>
              <a:ext cx="1607472" cy="1607472"/>
            </a:xfrm>
            <a:prstGeom prst="rect">
              <a:avLst/>
            </a:prstGeom>
          </p:spPr>
        </p:pic>
      </p:grpSp>
      <p:sp>
        <p:nvSpPr>
          <p:cNvPr id="38" name="Rectangle: Single Corner Snipped 37">
            <a:extLst>
              <a:ext uri="{FF2B5EF4-FFF2-40B4-BE49-F238E27FC236}">
                <a16:creationId xmlns:a16="http://schemas.microsoft.com/office/drawing/2014/main" id="{B46D2AC9-4AEB-2B6B-F671-C1597939A778}"/>
              </a:ext>
            </a:extLst>
          </p:cNvPr>
          <p:cNvSpPr/>
          <p:nvPr/>
        </p:nvSpPr>
        <p:spPr>
          <a:xfrm>
            <a:off x="1412643" y="5798722"/>
            <a:ext cx="4770297" cy="3657600"/>
          </a:xfrm>
          <a:prstGeom prst="snip1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E103B1B-3434-4DF4-0216-3E4B12CA2507}"/>
              </a:ext>
            </a:extLst>
          </p:cNvPr>
          <p:cNvGrpSpPr/>
          <p:nvPr/>
        </p:nvGrpSpPr>
        <p:grpSpPr>
          <a:xfrm>
            <a:off x="618342" y="5143500"/>
            <a:ext cx="1688458" cy="1696027"/>
            <a:chOff x="8910780" y="6863374"/>
            <a:chExt cx="1857304" cy="1865630"/>
          </a:xfrm>
        </p:grpSpPr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CF3483F6-A22F-B749-06DE-8FB1ABAD708C}"/>
                </a:ext>
              </a:extLst>
            </p:cNvPr>
            <p:cNvSpPr/>
            <p:nvPr/>
          </p:nvSpPr>
          <p:spPr>
            <a:xfrm>
              <a:off x="8910780" y="6863374"/>
              <a:ext cx="1857304" cy="186563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pic>
          <p:nvPicPr>
            <p:cNvPr id="41" name="Picture 13">
              <a:extLst>
                <a:ext uri="{FF2B5EF4-FFF2-40B4-BE49-F238E27FC236}">
                  <a16:creationId xmlns:a16="http://schemas.microsoft.com/office/drawing/2014/main" id="{1FABED99-6F07-80E9-508D-927B1E2C5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035696" y="6992453"/>
              <a:ext cx="1607472" cy="1607472"/>
            </a:xfrm>
            <a:prstGeom prst="rect">
              <a:avLst/>
            </a:prstGeom>
          </p:spPr>
        </p:pic>
      </p:grpSp>
      <p:sp>
        <p:nvSpPr>
          <p:cNvPr id="43" name="Rectangle: Single Corner Snipped 42">
            <a:extLst>
              <a:ext uri="{FF2B5EF4-FFF2-40B4-BE49-F238E27FC236}">
                <a16:creationId xmlns:a16="http://schemas.microsoft.com/office/drawing/2014/main" id="{6CB3F2BB-6E4A-EDAD-16E4-C9AB3B72FC20}"/>
              </a:ext>
            </a:extLst>
          </p:cNvPr>
          <p:cNvSpPr/>
          <p:nvPr/>
        </p:nvSpPr>
        <p:spPr>
          <a:xfrm>
            <a:off x="1412643" y="1034364"/>
            <a:ext cx="4770297" cy="3657600"/>
          </a:xfrm>
          <a:prstGeom prst="snip1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2280728-7425-7FED-FB5F-4EA23FD21989}"/>
              </a:ext>
            </a:extLst>
          </p:cNvPr>
          <p:cNvGrpSpPr/>
          <p:nvPr/>
        </p:nvGrpSpPr>
        <p:grpSpPr>
          <a:xfrm>
            <a:off x="618342" y="379142"/>
            <a:ext cx="1688458" cy="1696027"/>
            <a:chOff x="8910780" y="6863374"/>
            <a:chExt cx="1857304" cy="1865630"/>
          </a:xfrm>
        </p:grpSpPr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BEB87DF1-16AD-1E84-4213-EE74257D347C}"/>
                </a:ext>
              </a:extLst>
            </p:cNvPr>
            <p:cNvSpPr/>
            <p:nvPr/>
          </p:nvSpPr>
          <p:spPr>
            <a:xfrm>
              <a:off x="8910780" y="6863374"/>
              <a:ext cx="1857304" cy="186563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pic>
          <p:nvPicPr>
            <p:cNvPr id="46" name="Picture 13">
              <a:extLst>
                <a:ext uri="{FF2B5EF4-FFF2-40B4-BE49-F238E27FC236}">
                  <a16:creationId xmlns:a16="http://schemas.microsoft.com/office/drawing/2014/main" id="{24C30D0E-3142-7CF4-9F34-B4EB28562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035696" y="6992453"/>
              <a:ext cx="1607472" cy="1607472"/>
            </a:xfrm>
            <a:prstGeom prst="rect">
              <a:avLst/>
            </a:prstGeom>
          </p:spPr>
        </p:pic>
      </p:grpSp>
      <p:sp>
        <p:nvSpPr>
          <p:cNvPr id="48" name="Rectangle: Single Corner Snipped 47">
            <a:extLst>
              <a:ext uri="{FF2B5EF4-FFF2-40B4-BE49-F238E27FC236}">
                <a16:creationId xmlns:a16="http://schemas.microsoft.com/office/drawing/2014/main" id="{A4A48BE7-805E-FC8B-1C7D-92388C40DFF6}"/>
              </a:ext>
            </a:extLst>
          </p:cNvPr>
          <p:cNvSpPr/>
          <p:nvPr/>
        </p:nvSpPr>
        <p:spPr>
          <a:xfrm>
            <a:off x="7156002" y="5755313"/>
            <a:ext cx="4770297" cy="3657600"/>
          </a:xfrm>
          <a:prstGeom prst="snip1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5DC9E91-879B-CE1D-C9FC-D5EDC088741D}"/>
              </a:ext>
            </a:extLst>
          </p:cNvPr>
          <p:cNvGrpSpPr/>
          <p:nvPr/>
        </p:nvGrpSpPr>
        <p:grpSpPr>
          <a:xfrm>
            <a:off x="6361701" y="5100091"/>
            <a:ext cx="1688458" cy="1696027"/>
            <a:chOff x="8910780" y="6863374"/>
            <a:chExt cx="1857304" cy="1865630"/>
          </a:xfrm>
        </p:grpSpPr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D0118BCD-C5AF-6D91-EA5B-FC2A8E801C81}"/>
                </a:ext>
              </a:extLst>
            </p:cNvPr>
            <p:cNvSpPr/>
            <p:nvPr/>
          </p:nvSpPr>
          <p:spPr>
            <a:xfrm>
              <a:off x="8910780" y="6863374"/>
              <a:ext cx="1857304" cy="186563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pic>
          <p:nvPicPr>
            <p:cNvPr id="51" name="Picture 13">
              <a:extLst>
                <a:ext uri="{FF2B5EF4-FFF2-40B4-BE49-F238E27FC236}">
                  <a16:creationId xmlns:a16="http://schemas.microsoft.com/office/drawing/2014/main" id="{5F4E5BC2-20A1-865A-5CB1-B58E269E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035696" y="6992453"/>
              <a:ext cx="1607472" cy="1607472"/>
            </a:xfrm>
            <a:prstGeom prst="rect">
              <a:avLst/>
            </a:prstGeom>
          </p:spPr>
        </p:pic>
      </p:grp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E83E2782-9C74-FAAF-28BA-CECF8FAD3F6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119ADA-11DE-2EFF-7654-FB543B4FA8D2}"/>
              </a:ext>
            </a:extLst>
          </p:cNvPr>
          <p:cNvSpPr txBox="1"/>
          <p:nvPr/>
        </p:nvSpPr>
        <p:spPr>
          <a:xfrm>
            <a:off x="1676085" y="2594225"/>
            <a:ext cx="180209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000" b="1" i="0" u="none" strike="noStrike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Ethnicity </a:t>
            </a:r>
            <a:endParaRPr lang="en-IN" sz="30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9145E0-23CC-6A23-DA9D-EB727111C582}"/>
              </a:ext>
            </a:extLst>
          </p:cNvPr>
          <p:cNvSpPr txBox="1"/>
          <p:nvPr/>
        </p:nvSpPr>
        <p:spPr>
          <a:xfrm>
            <a:off x="13250059" y="2594225"/>
            <a:ext cx="29995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b="1" i="0" u="none" strike="noStrike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Geo Targeting </a:t>
            </a:r>
            <a:endParaRPr lang="en-IN" sz="30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1AF0E4-3198-DDBD-86FE-7CC8FBB2881D}"/>
              </a:ext>
            </a:extLst>
          </p:cNvPr>
          <p:cNvSpPr txBox="1"/>
          <p:nvPr/>
        </p:nvSpPr>
        <p:spPr>
          <a:xfrm>
            <a:off x="1676085" y="7256502"/>
            <a:ext cx="42675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1000"/>
              </a:spcBef>
              <a:spcAft>
                <a:spcPts val="0"/>
              </a:spcAft>
            </a:pPr>
            <a:r>
              <a:rPr lang="en-IN" sz="3000" b="1" i="0" u="none" strike="noStrike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Contextual Category </a:t>
            </a:r>
            <a:endParaRPr lang="en-IN" sz="3000" b="1" dirty="0">
              <a:solidFill>
                <a:schemeClr val="bg1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9DB3F8-F63E-8426-8934-EE8FFD457EB0}"/>
              </a:ext>
            </a:extLst>
          </p:cNvPr>
          <p:cNvSpPr txBox="1"/>
          <p:nvPr/>
        </p:nvSpPr>
        <p:spPr>
          <a:xfrm>
            <a:off x="7481655" y="7256502"/>
            <a:ext cx="327044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1000"/>
              </a:spcBef>
              <a:spcAft>
                <a:spcPts val="0"/>
              </a:spcAft>
            </a:pPr>
            <a:r>
              <a:rPr lang="en-IN" sz="3000" b="1" i="0" u="none" strike="noStrike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Audience Buckets</a:t>
            </a:r>
            <a:endParaRPr lang="en-IN" sz="3000" b="1" dirty="0">
              <a:solidFill>
                <a:schemeClr val="bg1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6BCEB7-BC66-F497-9715-C7A9A3391708}"/>
              </a:ext>
            </a:extLst>
          </p:cNvPr>
          <p:cNvSpPr txBox="1"/>
          <p:nvPr/>
        </p:nvSpPr>
        <p:spPr>
          <a:xfrm>
            <a:off x="13250059" y="7256502"/>
            <a:ext cx="23691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1000"/>
              </a:spcBef>
              <a:spcAft>
                <a:spcPts val="0"/>
              </a:spcAft>
            </a:pPr>
            <a:r>
              <a:rPr lang="en-IN" sz="3000" b="1" i="0" u="none" strike="noStrike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Sites &amp; Apps</a:t>
            </a:r>
            <a:endParaRPr lang="en-IN" sz="3000" b="1" dirty="0">
              <a:solidFill>
                <a:schemeClr val="bg1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2C7E82-F0CE-9D0D-3451-0AD06EA213F7}"/>
              </a:ext>
            </a:extLst>
          </p:cNvPr>
          <p:cNvSpPr txBox="1"/>
          <p:nvPr/>
        </p:nvSpPr>
        <p:spPr>
          <a:xfrm>
            <a:off x="1676085" y="3313527"/>
            <a:ext cx="41206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0" i="0" u="none" strike="noStrike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Direct connect to Asian audience consumer behavior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1BE973-9222-F39C-7583-EEB3A800842F}"/>
              </a:ext>
            </a:extLst>
          </p:cNvPr>
          <p:cNvSpPr txBox="1"/>
          <p:nvPr/>
        </p:nvSpPr>
        <p:spPr>
          <a:xfrm>
            <a:off x="13250059" y="3313527"/>
            <a:ext cx="27519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0" i="0" u="none" strike="noStrike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State / DMA / City / Postal Code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5AFE7B5-9F89-7F07-E173-4530B0694439}"/>
              </a:ext>
            </a:extLst>
          </p:cNvPr>
          <p:cNvSpPr txBox="1"/>
          <p:nvPr/>
        </p:nvSpPr>
        <p:spPr>
          <a:xfrm>
            <a:off x="1676085" y="7953052"/>
            <a:ext cx="37442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0" i="0" u="none" strike="noStrike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Entertainment / Autos &amp; Vehicles / Beauty &amp; Fitness / Books &amp; Literature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7D34A4-79FB-6B74-DC4B-A4205DAB7BA3}"/>
              </a:ext>
            </a:extLst>
          </p:cNvPr>
          <p:cNvSpPr txBox="1"/>
          <p:nvPr/>
        </p:nvSpPr>
        <p:spPr>
          <a:xfrm>
            <a:off x="7481655" y="7953052"/>
            <a:ext cx="37959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0" i="0" u="none" strike="noStrike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Finance / Health / News / Online Communities /</a:t>
            </a:r>
          </a:p>
          <a:p>
            <a:r>
              <a:rPr lang="en-US" sz="2200" b="0" i="0" u="none" strike="noStrike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Leisure / Sports / Travel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6EADA1-CF77-2969-E6BA-CA173153A37A}"/>
              </a:ext>
            </a:extLst>
          </p:cNvPr>
          <p:cNvSpPr txBox="1"/>
          <p:nvPr/>
        </p:nvSpPr>
        <p:spPr>
          <a:xfrm>
            <a:off x="13250059" y="7953052"/>
            <a:ext cx="37545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0" i="0" u="none" strike="noStrike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News 18 / Indian Express / China Times / Korean Radio</a:t>
            </a:r>
          </a:p>
        </p:txBody>
      </p:sp>
      <p:pic>
        <p:nvPicPr>
          <p:cNvPr id="23" name="Picture 22" descr="Shape&#10;&#10;Description automatically generated with low confidence">
            <a:extLst>
              <a:ext uri="{FF2B5EF4-FFF2-40B4-BE49-F238E27FC236}">
                <a16:creationId xmlns:a16="http://schemas.microsoft.com/office/drawing/2014/main" id="{FBCAD6F3-B045-DDD8-C83D-85DE8FF62C9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 trans="0" detail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242" y="785107"/>
            <a:ext cx="884097" cy="884097"/>
          </a:xfrm>
          <a:prstGeom prst="rect">
            <a:avLst/>
          </a:prstGeom>
        </p:spPr>
      </p:pic>
      <p:pic>
        <p:nvPicPr>
          <p:cNvPr id="52" name="Picture 51" descr="Shape&#10;&#10;Description automatically generated with low confidence">
            <a:extLst>
              <a:ext uri="{FF2B5EF4-FFF2-40B4-BE49-F238E27FC236}">
                <a16:creationId xmlns:a16="http://schemas.microsoft.com/office/drawing/2014/main" id="{FA6891EF-87CF-50DB-7B4E-8CC7CE904E7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 trans="0" detail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88" y="784872"/>
            <a:ext cx="884567" cy="884567"/>
          </a:xfrm>
          <a:prstGeom prst="rect">
            <a:avLst/>
          </a:prstGeom>
        </p:spPr>
      </p:pic>
      <p:pic>
        <p:nvPicPr>
          <p:cNvPr id="53" name="Picture 52" descr="Shape&#10;&#10;Description automatically generated with low confidence">
            <a:extLst>
              <a:ext uri="{FF2B5EF4-FFF2-40B4-BE49-F238E27FC236}">
                <a16:creationId xmlns:a16="http://schemas.microsoft.com/office/drawing/2014/main" id="{EC8967BB-916F-13D7-E960-696F39F0C1F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 trans="0" detail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41" y="5590640"/>
            <a:ext cx="848260" cy="848260"/>
          </a:xfrm>
          <a:prstGeom prst="rect">
            <a:avLst/>
          </a:prstGeom>
        </p:spPr>
      </p:pic>
      <p:pic>
        <p:nvPicPr>
          <p:cNvPr id="54" name="Picture 53" descr="Shape&#10;&#10;Description automatically generated with low confidence">
            <a:extLst>
              <a:ext uri="{FF2B5EF4-FFF2-40B4-BE49-F238E27FC236}">
                <a16:creationId xmlns:a16="http://schemas.microsoft.com/office/drawing/2014/main" id="{F7B96865-7881-BC29-175E-04AF3B05C849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hotocopy trans="0" detail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387" y="5481561"/>
            <a:ext cx="933086" cy="933086"/>
          </a:xfrm>
          <a:prstGeom prst="rect">
            <a:avLst/>
          </a:prstGeom>
        </p:spPr>
      </p:pic>
      <p:pic>
        <p:nvPicPr>
          <p:cNvPr id="55" name="Picture 54" descr="Icon&#10;&#10;Description automatically generated">
            <a:extLst>
              <a:ext uri="{FF2B5EF4-FFF2-40B4-BE49-F238E27FC236}">
                <a16:creationId xmlns:a16="http://schemas.microsoft.com/office/drawing/2014/main" id="{2E355D2C-BD91-1C48-A196-3F80F478697F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hotocopy trans="0" detail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160" y="5567383"/>
            <a:ext cx="848260" cy="84826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E76BB0CD-616E-3444-51F9-4893A7A9096B}"/>
              </a:ext>
            </a:extLst>
          </p:cNvPr>
          <p:cNvGrpSpPr/>
          <p:nvPr/>
        </p:nvGrpSpPr>
        <p:grpSpPr>
          <a:xfrm>
            <a:off x="7014892" y="1928530"/>
            <a:ext cx="4258216" cy="1869268"/>
            <a:chOff x="7014892" y="1970469"/>
            <a:chExt cx="4258216" cy="1869268"/>
          </a:xfrm>
        </p:grpSpPr>
        <p:sp>
          <p:nvSpPr>
            <p:cNvPr id="31" name="TextBox 12">
              <a:extLst>
                <a:ext uri="{FF2B5EF4-FFF2-40B4-BE49-F238E27FC236}">
                  <a16:creationId xmlns:a16="http://schemas.microsoft.com/office/drawing/2014/main" id="{06E4096C-50FD-144F-B76F-758D95C21AF8}"/>
                </a:ext>
              </a:extLst>
            </p:cNvPr>
            <p:cNvSpPr txBox="1"/>
            <p:nvPr/>
          </p:nvSpPr>
          <p:spPr>
            <a:xfrm>
              <a:off x="7014892" y="1970469"/>
              <a:ext cx="4258216" cy="15388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50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Our </a:t>
              </a:r>
              <a:r>
                <a:rPr lang="en-US" sz="5000" dirty="0">
                  <a:solidFill>
                    <a:srgbClr val="CC000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Targeting</a:t>
              </a:r>
              <a:r>
                <a:rPr lang="en-US" sz="5000" dirty="0">
                  <a:solidFill>
                    <a:srgbClr val="C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50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Capabilities</a:t>
              </a:r>
            </a:p>
          </p:txBody>
        </p:sp>
        <p:sp>
          <p:nvSpPr>
            <p:cNvPr id="56" name="AutoShape 8">
              <a:extLst>
                <a:ext uri="{FF2B5EF4-FFF2-40B4-BE49-F238E27FC236}">
                  <a16:creationId xmlns:a16="http://schemas.microsoft.com/office/drawing/2014/main" id="{D5FBECB2-6A71-35F1-624E-0BC9BB72DD0C}"/>
                </a:ext>
              </a:extLst>
            </p:cNvPr>
            <p:cNvSpPr/>
            <p:nvPr/>
          </p:nvSpPr>
          <p:spPr>
            <a:xfrm rot="5062">
              <a:off x="8431827" y="3839737"/>
              <a:ext cx="1424346" cy="0"/>
            </a:xfrm>
            <a:prstGeom prst="line">
              <a:avLst/>
            </a:prstGeom>
            <a:ln w="127000" cap="flat">
              <a:solidFill>
                <a:srgbClr val="5271FF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</p:grpSp>
      <p:pic>
        <p:nvPicPr>
          <p:cNvPr id="2" name="Picture 12">
            <a:extLst>
              <a:ext uri="{FF2B5EF4-FFF2-40B4-BE49-F238E27FC236}">
                <a16:creationId xmlns:a16="http://schemas.microsoft.com/office/drawing/2014/main" id="{375F972C-A6B4-9326-11AE-A9F15D42BE42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629650" y="-553695"/>
            <a:ext cx="1028700" cy="119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022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Freeform 6">
            <a:extLst>
              <a:ext uri="{FF2B5EF4-FFF2-40B4-BE49-F238E27FC236}">
                <a16:creationId xmlns:a16="http://schemas.microsoft.com/office/drawing/2014/main" id="{99256043-4919-C7CA-FC64-16FF5D2576F2}"/>
              </a:ext>
            </a:extLst>
          </p:cNvPr>
          <p:cNvSpPr/>
          <p:nvPr/>
        </p:nvSpPr>
        <p:spPr>
          <a:xfrm>
            <a:off x="14030511" y="6715576"/>
            <a:ext cx="828489" cy="2743715"/>
          </a:xfrm>
          <a:custGeom>
            <a:avLst/>
            <a:gdLst/>
            <a:ahLst/>
            <a:cxnLst/>
            <a:rect l="l" t="t" r="r" b="b"/>
            <a:pathLst>
              <a:path w="241891" h="242718">
                <a:moveTo>
                  <a:pt x="0" y="0"/>
                </a:moveTo>
                <a:lnTo>
                  <a:pt x="241891" y="0"/>
                </a:lnTo>
                <a:lnTo>
                  <a:pt x="241891" y="242718"/>
                </a:lnTo>
                <a:lnTo>
                  <a:pt x="0" y="242718"/>
                </a:lnTo>
                <a:close/>
              </a:path>
            </a:pathLst>
          </a:custGeom>
          <a:solidFill>
            <a:schemeClr val="tx1"/>
          </a:solidFill>
        </p:spPr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696102A4-CB82-4ABD-FD0C-D75856E200A6}"/>
              </a:ext>
            </a:extLst>
          </p:cNvPr>
          <p:cNvSpPr/>
          <p:nvPr/>
        </p:nvSpPr>
        <p:spPr>
          <a:xfrm>
            <a:off x="15179444" y="0"/>
            <a:ext cx="3108556" cy="8246195"/>
          </a:xfrm>
          <a:prstGeom prst="rect">
            <a:avLst/>
          </a:prstGeom>
          <a:solidFill>
            <a:srgbClr val="527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E83E2782-9C74-FAAF-28BA-CECF8FAD3F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id="{B456CD82-919A-B330-08A6-D2D5001D6ABD}"/>
              </a:ext>
            </a:extLst>
          </p:cNvPr>
          <p:cNvSpPr txBox="1"/>
          <p:nvPr/>
        </p:nvSpPr>
        <p:spPr>
          <a:xfrm>
            <a:off x="800746" y="426812"/>
            <a:ext cx="5131078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Why </a:t>
            </a:r>
            <a:r>
              <a:rPr lang="en-US" sz="5000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IncrementX?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CBCE9A77-0DDA-98F1-41FA-58AA626FB797}"/>
              </a:ext>
            </a:extLst>
          </p:cNvPr>
          <p:cNvSpPr/>
          <p:nvPr/>
        </p:nvSpPr>
        <p:spPr>
          <a:xfrm rot="16200000">
            <a:off x="-35481" y="811532"/>
            <a:ext cx="784864" cy="0"/>
          </a:xfrm>
          <a:prstGeom prst="line">
            <a:avLst/>
          </a:prstGeom>
          <a:ln w="190500" cap="flat">
            <a:solidFill>
              <a:srgbClr val="5271FF"/>
            </a:solidFill>
            <a:prstDash val="solid"/>
            <a:miter lim="800000"/>
            <a:headEnd type="none" w="sm" len="sm"/>
            <a:tailEnd type="none" w="sm" len="sm"/>
          </a:ln>
        </p:spPr>
      </p:sp>
      <p:pic>
        <p:nvPicPr>
          <p:cNvPr id="54" name="Picture 3">
            <a:extLst>
              <a:ext uri="{FF2B5EF4-FFF2-40B4-BE49-F238E27FC236}">
                <a16:creationId xmlns:a16="http://schemas.microsoft.com/office/drawing/2014/main" id="{F112A07C-07BF-5B17-2230-C8D6B1B0E4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884" r="19106"/>
          <a:stretch/>
        </p:blipFill>
        <p:spPr>
          <a:xfrm>
            <a:off x="14126286" y="494300"/>
            <a:ext cx="3711146" cy="8840200"/>
          </a:xfrm>
          <a:prstGeom prst="rect">
            <a:avLst/>
          </a:prstGeom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C4849D5-0497-DA2B-69B1-ED4FEC54D7BD}"/>
              </a:ext>
            </a:extLst>
          </p:cNvPr>
          <p:cNvGrpSpPr/>
          <p:nvPr/>
        </p:nvGrpSpPr>
        <p:grpSpPr>
          <a:xfrm>
            <a:off x="762000" y="1655530"/>
            <a:ext cx="12668245" cy="8288570"/>
            <a:chOff x="613474" y="1655530"/>
            <a:chExt cx="12668245" cy="8288570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44450C39-995E-9D4E-B0F6-E5BB72E0A6A5}"/>
                </a:ext>
              </a:extLst>
            </p:cNvPr>
            <p:cNvGrpSpPr/>
            <p:nvPr/>
          </p:nvGrpSpPr>
          <p:grpSpPr>
            <a:xfrm>
              <a:off x="5783300" y="1655530"/>
              <a:ext cx="1534962" cy="1541843"/>
              <a:chOff x="5123746" y="1629627"/>
              <a:chExt cx="1534962" cy="1541843"/>
            </a:xfrm>
          </p:grpSpPr>
          <p:sp>
            <p:nvSpPr>
              <p:cNvPr id="52" name="Freeform 12">
                <a:extLst>
                  <a:ext uri="{FF2B5EF4-FFF2-40B4-BE49-F238E27FC236}">
                    <a16:creationId xmlns:a16="http://schemas.microsoft.com/office/drawing/2014/main" id="{4EA85953-0500-2A78-3167-F96AD677690E}"/>
                  </a:ext>
                </a:extLst>
              </p:cNvPr>
              <p:cNvSpPr/>
              <p:nvPr/>
            </p:nvSpPr>
            <p:spPr>
              <a:xfrm>
                <a:off x="5123746" y="1629627"/>
                <a:ext cx="1534962" cy="1541843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00000"/>
              </a:solidFill>
            </p:spPr>
          </p:sp>
          <p:pic>
            <p:nvPicPr>
              <p:cNvPr id="53" name="Picture 13">
                <a:extLst>
                  <a:ext uri="{FF2B5EF4-FFF2-40B4-BE49-F238E27FC236}">
                    <a16:creationId xmlns:a16="http://schemas.microsoft.com/office/drawing/2014/main" id="{36E8F776-E547-05C7-DBB9-067AFA06E5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226983" y="1736304"/>
                <a:ext cx="1328489" cy="1328489"/>
              </a:xfrm>
              <a:prstGeom prst="rect">
                <a:avLst/>
              </a:prstGeom>
            </p:spPr>
          </p:pic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8909C2D-EEC7-3F53-FFEF-63B3A5735143}"/>
                </a:ext>
              </a:extLst>
            </p:cNvPr>
            <p:cNvGrpSpPr/>
            <p:nvPr/>
          </p:nvGrpSpPr>
          <p:grpSpPr>
            <a:xfrm>
              <a:off x="5783300" y="3342212"/>
              <a:ext cx="1534962" cy="1541843"/>
              <a:chOff x="6934200" y="2019300"/>
              <a:chExt cx="1688458" cy="1696027"/>
            </a:xfrm>
          </p:grpSpPr>
          <p:sp>
            <p:nvSpPr>
              <p:cNvPr id="57" name="Freeform 12">
                <a:extLst>
                  <a:ext uri="{FF2B5EF4-FFF2-40B4-BE49-F238E27FC236}">
                    <a16:creationId xmlns:a16="http://schemas.microsoft.com/office/drawing/2014/main" id="{790F6DCC-CFE8-1501-5893-ED46AB2B887C}"/>
                  </a:ext>
                </a:extLst>
              </p:cNvPr>
              <p:cNvSpPr/>
              <p:nvPr/>
            </p:nvSpPr>
            <p:spPr>
              <a:xfrm>
                <a:off x="6934200" y="2019300"/>
                <a:ext cx="1688458" cy="1696027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00000"/>
              </a:solidFill>
            </p:spPr>
          </p:sp>
          <p:pic>
            <p:nvPicPr>
              <p:cNvPr id="58" name="Picture 13">
                <a:extLst>
                  <a:ext uri="{FF2B5EF4-FFF2-40B4-BE49-F238E27FC236}">
                    <a16:creationId xmlns:a16="http://schemas.microsoft.com/office/drawing/2014/main" id="{450AEF92-FB95-DDA6-9781-DEA1B6E556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047760" y="2136645"/>
                <a:ext cx="1461338" cy="1461338"/>
              </a:xfrm>
              <a:prstGeom prst="rect">
                <a:avLst/>
              </a:prstGeom>
            </p:spPr>
          </p:pic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624AD750-50B9-C1D0-1EBA-758759665964}"/>
                </a:ext>
              </a:extLst>
            </p:cNvPr>
            <p:cNvGrpSpPr/>
            <p:nvPr/>
          </p:nvGrpSpPr>
          <p:grpSpPr>
            <a:xfrm>
              <a:off x="5783300" y="5028894"/>
              <a:ext cx="1534962" cy="1541843"/>
              <a:chOff x="6934200" y="2019300"/>
              <a:chExt cx="1688458" cy="1696027"/>
            </a:xfrm>
          </p:grpSpPr>
          <p:sp>
            <p:nvSpPr>
              <p:cNvPr id="60" name="Freeform 12">
                <a:extLst>
                  <a:ext uri="{FF2B5EF4-FFF2-40B4-BE49-F238E27FC236}">
                    <a16:creationId xmlns:a16="http://schemas.microsoft.com/office/drawing/2014/main" id="{385A0C49-1E80-A657-2BDC-DA897414B72B}"/>
                  </a:ext>
                </a:extLst>
              </p:cNvPr>
              <p:cNvSpPr/>
              <p:nvPr/>
            </p:nvSpPr>
            <p:spPr>
              <a:xfrm>
                <a:off x="6934200" y="2019300"/>
                <a:ext cx="1688458" cy="1696027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00000"/>
              </a:solidFill>
            </p:spPr>
          </p:sp>
          <p:pic>
            <p:nvPicPr>
              <p:cNvPr id="61" name="Picture 13">
                <a:extLst>
                  <a:ext uri="{FF2B5EF4-FFF2-40B4-BE49-F238E27FC236}">
                    <a16:creationId xmlns:a16="http://schemas.microsoft.com/office/drawing/2014/main" id="{E80F00D7-22FD-7D1D-8D7E-90A4203216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047760" y="2136645"/>
                <a:ext cx="1461338" cy="1461338"/>
              </a:xfrm>
              <a:prstGeom prst="rect">
                <a:avLst/>
              </a:prstGeom>
            </p:spPr>
          </p:pic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07C6689-FC19-20BF-315F-5198061288B2}"/>
                </a:ext>
              </a:extLst>
            </p:cNvPr>
            <p:cNvGrpSpPr/>
            <p:nvPr/>
          </p:nvGrpSpPr>
          <p:grpSpPr>
            <a:xfrm>
              <a:off x="5783300" y="6715576"/>
              <a:ext cx="1534962" cy="1541843"/>
              <a:chOff x="6934200" y="2019300"/>
              <a:chExt cx="1688458" cy="1696027"/>
            </a:xfrm>
          </p:grpSpPr>
          <p:sp>
            <p:nvSpPr>
              <p:cNvPr id="63" name="Freeform 12">
                <a:extLst>
                  <a:ext uri="{FF2B5EF4-FFF2-40B4-BE49-F238E27FC236}">
                    <a16:creationId xmlns:a16="http://schemas.microsoft.com/office/drawing/2014/main" id="{B9F75399-D099-0F7E-DF25-3F41CF0ABFBB}"/>
                  </a:ext>
                </a:extLst>
              </p:cNvPr>
              <p:cNvSpPr/>
              <p:nvPr/>
            </p:nvSpPr>
            <p:spPr>
              <a:xfrm>
                <a:off x="6934200" y="2019300"/>
                <a:ext cx="1688458" cy="1696027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00000"/>
              </a:solidFill>
            </p:spPr>
          </p:sp>
          <p:pic>
            <p:nvPicPr>
              <p:cNvPr id="64" name="Picture 13">
                <a:extLst>
                  <a:ext uri="{FF2B5EF4-FFF2-40B4-BE49-F238E27FC236}">
                    <a16:creationId xmlns:a16="http://schemas.microsoft.com/office/drawing/2014/main" id="{7163B6FC-317A-A33D-3002-B6621FCA19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047760" y="2136645"/>
                <a:ext cx="1461338" cy="1461338"/>
              </a:xfrm>
              <a:prstGeom prst="rect">
                <a:avLst/>
              </a:prstGeom>
            </p:spPr>
          </p:pic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379B19C-C6A6-883A-6554-43084AC8738A}"/>
                </a:ext>
              </a:extLst>
            </p:cNvPr>
            <p:cNvGrpSpPr/>
            <p:nvPr/>
          </p:nvGrpSpPr>
          <p:grpSpPr>
            <a:xfrm>
              <a:off x="5783300" y="8402257"/>
              <a:ext cx="1534962" cy="1541843"/>
              <a:chOff x="6934200" y="2019300"/>
              <a:chExt cx="1688458" cy="1696027"/>
            </a:xfrm>
          </p:grpSpPr>
          <p:sp>
            <p:nvSpPr>
              <p:cNvPr id="66" name="Freeform 12">
                <a:extLst>
                  <a:ext uri="{FF2B5EF4-FFF2-40B4-BE49-F238E27FC236}">
                    <a16:creationId xmlns:a16="http://schemas.microsoft.com/office/drawing/2014/main" id="{17F9F6D9-E545-AE86-86BB-FC368592BD96}"/>
                  </a:ext>
                </a:extLst>
              </p:cNvPr>
              <p:cNvSpPr/>
              <p:nvPr/>
            </p:nvSpPr>
            <p:spPr>
              <a:xfrm>
                <a:off x="6934200" y="2019300"/>
                <a:ext cx="1688458" cy="1696027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00000"/>
              </a:solidFill>
            </p:spPr>
          </p:sp>
          <p:pic>
            <p:nvPicPr>
              <p:cNvPr id="67" name="Picture 13">
                <a:extLst>
                  <a:ext uri="{FF2B5EF4-FFF2-40B4-BE49-F238E27FC236}">
                    <a16:creationId xmlns:a16="http://schemas.microsoft.com/office/drawing/2014/main" id="{5155AA35-7B83-7A95-3CD7-87995039F5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047760" y="2136645"/>
                <a:ext cx="1461338" cy="1461338"/>
              </a:xfrm>
              <a:prstGeom prst="rect">
                <a:avLst/>
              </a:prstGeom>
            </p:spPr>
          </p:pic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E39D7ED0-3E7F-33E8-094D-823F4CCA82D5}"/>
                </a:ext>
              </a:extLst>
            </p:cNvPr>
            <p:cNvGrpSpPr/>
            <p:nvPr/>
          </p:nvGrpSpPr>
          <p:grpSpPr>
            <a:xfrm>
              <a:off x="7421498" y="2498870"/>
              <a:ext cx="1534962" cy="1541843"/>
              <a:chOff x="6934202" y="2019300"/>
              <a:chExt cx="1688458" cy="1696027"/>
            </a:xfrm>
          </p:grpSpPr>
          <p:sp>
            <p:nvSpPr>
              <p:cNvPr id="69" name="Freeform 12">
                <a:extLst>
                  <a:ext uri="{FF2B5EF4-FFF2-40B4-BE49-F238E27FC236}">
                    <a16:creationId xmlns:a16="http://schemas.microsoft.com/office/drawing/2014/main" id="{407C53EC-028B-4633-5998-A1B38C46B04E}"/>
                  </a:ext>
                </a:extLst>
              </p:cNvPr>
              <p:cNvSpPr/>
              <p:nvPr/>
            </p:nvSpPr>
            <p:spPr>
              <a:xfrm>
                <a:off x="6934202" y="2019300"/>
                <a:ext cx="1688458" cy="1696027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00000"/>
              </a:solidFill>
            </p:spPr>
          </p:sp>
          <p:pic>
            <p:nvPicPr>
              <p:cNvPr id="70" name="Picture 13">
                <a:extLst>
                  <a:ext uri="{FF2B5EF4-FFF2-40B4-BE49-F238E27FC236}">
                    <a16:creationId xmlns:a16="http://schemas.microsoft.com/office/drawing/2014/main" id="{9BD04AB2-594D-67B8-1612-51049F3AAA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047764" y="2136645"/>
                <a:ext cx="1461338" cy="1461337"/>
              </a:xfrm>
              <a:prstGeom prst="rect">
                <a:avLst/>
              </a:prstGeom>
            </p:spPr>
          </p:pic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ECFCCCB2-B7BB-C5D2-7CBA-5A0E1445ED00}"/>
                </a:ext>
              </a:extLst>
            </p:cNvPr>
            <p:cNvGrpSpPr/>
            <p:nvPr/>
          </p:nvGrpSpPr>
          <p:grpSpPr>
            <a:xfrm>
              <a:off x="7421498" y="7558916"/>
              <a:ext cx="1534962" cy="1541843"/>
              <a:chOff x="6934200" y="2019300"/>
              <a:chExt cx="1688458" cy="1696027"/>
            </a:xfrm>
          </p:grpSpPr>
          <p:sp>
            <p:nvSpPr>
              <p:cNvPr id="73" name="Freeform 12">
                <a:extLst>
                  <a:ext uri="{FF2B5EF4-FFF2-40B4-BE49-F238E27FC236}">
                    <a16:creationId xmlns:a16="http://schemas.microsoft.com/office/drawing/2014/main" id="{7D726B35-3241-8121-16BD-6C25A231AE28}"/>
                  </a:ext>
                </a:extLst>
              </p:cNvPr>
              <p:cNvSpPr/>
              <p:nvPr/>
            </p:nvSpPr>
            <p:spPr>
              <a:xfrm>
                <a:off x="6934200" y="2019300"/>
                <a:ext cx="1688458" cy="1696027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00000"/>
              </a:solidFill>
            </p:spPr>
          </p:sp>
          <p:pic>
            <p:nvPicPr>
              <p:cNvPr id="74" name="Picture 13">
                <a:extLst>
                  <a:ext uri="{FF2B5EF4-FFF2-40B4-BE49-F238E27FC236}">
                    <a16:creationId xmlns:a16="http://schemas.microsoft.com/office/drawing/2014/main" id="{A265EEE7-47F9-E519-9970-C5FEE0724E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047760" y="2136645"/>
                <a:ext cx="1461338" cy="1461338"/>
              </a:xfrm>
              <a:prstGeom prst="rect">
                <a:avLst/>
              </a:prstGeom>
            </p:spPr>
          </p:pic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B3AA807F-7ADF-5CA7-CD58-C75A440AAB19}"/>
                </a:ext>
              </a:extLst>
            </p:cNvPr>
            <p:cNvGrpSpPr/>
            <p:nvPr/>
          </p:nvGrpSpPr>
          <p:grpSpPr>
            <a:xfrm>
              <a:off x="7421498" y="5872235"/>
              <a:ext cx="1534962" cy="1541843"/>
              <a:chOff x="6934200" y="2019300"/>
              <a:chExt cx="1688458" cy="1696027"/>
            </a:xfrm>
          </p:grpSpPr>
          <p:sp>
            <p:nvSpPr>
              <p:cNvPr id="76" name="Freeform 12">
                <a:extLst>
                  <a:ext uri="{FF2B5EF4-FFF2-40B4-BE49-F238E27FC236}">
                    <a16:creationId xmlns:a16="http://schemas.microsoft.com/office/drawing/2014/main" id="{417AB550-E90D-73C4-3A36-4B968ACF381A}"/>
                  </a:ext>
                </a:extLst>
              </p:cNvPr>
              <p:cNvSpPr/>
              <p:nvPr/>
            </p:nvSpPr>
            <p:spPr>
              <a:xfrm>
                <a:off x="6934200" y="2019300"/>
                <a:ext cx="1688458" cy="1696027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00000"/>
              </a:solidFill>
            </p:spPr>
          </p:sp>
          <p:pic>
            <p:nvPicPr>
              <p:cNvPr id="77" name="Picture 13">
                <a:extLst>
                  <a:ext uri="{FF2B5EF4-FFF2-40B4-BE49-F238E27FC236}">
                    <a16:creationId xmlns:a16="http://schemas.microsoft.com/office/drawing/2014/main" id="{907D5E29-FEB2-6AAC-0CE3-C65CC1EDB2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047760" y="2136645"/>
                <a:ext cx="1461338" cy="1461338"/>
              </a:xfrm>
              <a:prstGeom prst="rect">
                <a:avLst/>
              </a:prstGeom>
            </p:spPr>
          </p:pic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3489F2C1-6FEA-4AF9-AD53-8A2EEB193633}"/>
                </a:ext>
              </a:extLst>
            </p:cNvPr>
            <p:cNvGrpSpPr/>
            <p:nvPr/>
          </p:nvGrpSpPr>
          <p:grpSpPr>
            <a:xfrm>
              <a:off x="7421498" y="4185553"/>
              <a:ext cx="1534962" cy="1541843"/>
              <a:chOff x="6934200" y="2019300"/>
              <a:chExt cx="1688458" cy="1696027"/>
            </a:xfrm>
          </p:grpSpPr>
          <p:sp>
            <p:nvSpPr>
              <p:cNvPr id="79" name="Freeform 12">
                <a:extLst>
                  <a:ext uri="{FF2B5EF4-FFF2-40B4-BE49-F238E27FC236}">
                    <a16:creationId xmlns:a16="http://schemas.microsoft.com/office/drawing/2014/main" id="{49534120-48F5-65BA-BCCE-075577B517AD}"/>
                  </a:ext>
                </a:extLst>
              </p:cNvPr>
              <p:cNvSpPr/>
              <p:nvPr/>
            </p:nvSpPr>
            <p:spPr>
              <a:xfrm>
                <a:off x="6934200" y="2019300"/>
                <a:ext cx="1688458" cy="1696027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00000"/>
              </a:solidFill>
            </p:spPr>
          </p:sp>
          <p:pic>
            <p:nvPicPr>
              <p:cNvPr id="80" name="Picture 13">
                <a:extLst>
                  <a:ext uri="{FF2B5EF4-FFF2-40B4-BE49-F238E27FC236}">
                    <a16:creationId xmlns:a16="http://schemas.microsoft.com/office/drawing/2014/main" id="{B7438BA5-604A-5E5B-ED52-B0CA2BD0F3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047760" y="2136645"/>
                <a:ext cx="1461338" cy="1461338"/>
              </a:xfrm>
              <a:prstGeom prst="rect">
                <a:avLst/>
              </a:prstGeom>
            </p:spPr>
          </p:pic>
        </p:grpSp>
        <p:pic>
          <p:nvPicPr>
            <p:cNvPr id="81" name="Picture 80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E1834278-2587-28D4-ED04-E14066885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374" y="2064044"/>
              <a:ext cx="724815" cy="724815"/>
            </a:xfrm>
            <a:prstGeom prst="rect">
              <a:avLst/>
            </a:prstGeom>
          </p:spPr>
        </p:pic>
        <p:pic>
          <p:nvPicPr>
            <p:cNvPr id="82" name="Picture 81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2305BF9B-9466-6FB3-6F1C-9E326CC47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374" y="3750726"/>
              <a:ext cx="724815" cy="724815"/>
            </a:xfrm>
            <a:prstGeom prst="rect">
              <a:avLst/>
            </a:prstGeom>
          </p:spPr>
        </p:pic>
        <p:pic>
          <p:nvPicPr>
            <p:cNvPr id="83" name="Picture 82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852C5688-CD5A-D0CB-FD40-9226576EA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2133" y="5401167"/>
              <a:ext cx="797296" cy="797296"/>
            </a:xfrm>
            <a:prstGeom prst="rect">
              <a:avLst/>
            </a:prstGeom>
          </p:spPr>
        </p:pic>
        <p:pic>
          <p:nvPicPr>
            <p:cNvPr id="84" name="Picture 83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DDFEBF61-7414-58F6-B2B0-53286BAD7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2133" y="7087849"/>
              <a:ext cx="797296" cy="797296"/>
            </a:xfrm>
            <a:prstGeom prst="rect">
              <a:avLst/>
            </a:prstGeom>
          </p:spPr>
        </p:pic>
        <p:pic>
          <p:nvPicPr>
            <p:cNvPr id="85" name="Picture 84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04D68DD3-CE80-463A-00AC-17E3441E9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2268" y="8734665"/>
              <a:ext cx="877026" cy="877026"/>
            </a:xfrm>
            <a:prstGeom prst="rect">
              <a:avLst/>
            </a:prstGeom>
          </p:spPr>
        </p:pic>
        <p:pic>
          <p:nvPicPr>
            <p:cNvPr id="86" name="Picture 85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D86A65EF-EDCE-89A5-5E29-E8D48AC46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9630" y="2865023"/>
              <a:ext cx="798695" cy="798695"/>
            </a:xfrm>
            <a:prstGeom prst="rect">
              <a:avLst/>
            </a:prstGeom>
          </p:spPr>
        </p:pic>
        <p:pic>
          <p:nvPicPr>
            <p:cNvPr id="87" name="Picture 86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E39FF9EB-6470-710C-92B9-6805E514F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5384" y="4562879"/>
              <a:ext cx="787190" cy="787190"/>
            </a:xfrm>
            <a:prstGeom prst="rect">
              <a:avLst/>
            </a:prstGeom>
          </p:spPr>
        </p:pic>
        <p:pic>
          <p:nvPicPr>
            <p:cNvPr id="88" name="Picture 87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54AD9175-B4CC-3CB4-28F0-1E5AAA067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0350" y="6204527"/>
              <a:ext cx="877258" cy="877258"/>
            </a:xfrm>
            <a:prstGeom prst="rect">
              <a:avLst/>
            </a:prstGeom>
          </p:spPr>
        </p:pic>
        <p:pic>
          <p:nvPicPr>
            <p:cNvPr id="89" name="Picture 88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B8FA5E1D-C180-20C7-9D6B-5BECDD5EB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0331" y="7931189"/>
              <a:ext cx="797297" cy="797297"/>
            </a:xfrm>
            <a:prstGeom prst="rect">
              <a:avLst/>
            </a:prstGeom>
          </p:spPr>
        </p:pic>
        <p:sp>
          <p:nvSpPr>
            <p:cNvPr id="90" name="TextBox 66">
              <a:extLst>
                <a:ext uri="{FF2B5EF4-FFF2-40B4-BE49-F238E27FC236}">
                  <a16:creationId xmlns:a16="http://schemas.microsoft.com/office/drawing/2014/main" id="{4DBE2997-1957-734F-28D0-333FA7FA63A1}"/>
                </a:ext>
              </a:extLst>
            </p:cNvPr>
            <p:cNvSpPr txBox="1"/>
            <p:nvPr/>
          </p:nvSpPr>
          <p:spPr>
            <a:xfrm>
              <a:off x="613474" y="2249480"/>
              <a:ext cx="4778907" cy="3539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 rtl="0" fontAlgn="base">
                <a:spcBef>
                  <a:spcPts val="1000"/>
                </a:spcBef>
                <a:spcAft>
                  <a:spcPts val="0"/>
                </a:spcAft>
              </a:pPr>
              <a:r>
                <a:rPr lang="en-US" sz="2300" b="1" i="0" u="none" strike="noStrike" dirty="0">
                  <a:solidFill>
                    <a:srgbClr val="000000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One Stop Solution - Asian Audience</a:t>
              </a:r>
            </a:p>
          </p:txBody>
        </p:sp>
        <p:sp>
          <p:nvSpPr>
            <p:cNvPr id="91" name="TextBox 66">
              <a:extLst>
                <a:ext uri="{FF2B5EF4-FFF2-40B4-BE49-F238E27FC236}">
                  <a16:creationId xmlns:a16="http://schemas.microsoft.com/office/drawing/2014/main" id="{83340F10-DAD0-8D0D-1A7D-50ADBAD1ED1D}"/>
                </a:ext>
              </a:extLst>
            </p:cNvPr>
            <p:cNvSpPr txBox="1"/>
            <p:nvPr/>
          </p:nvSpPr>
          <p:spPr>
            <a:xfrm>
              <a:off x="3307597" y="3936162"/>
              <a:ext cx="2084784" cy="3539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 rtl="0" fontAlgn="base">
                <a:spcBef>
                  <a:spcPts val="1000"/>
                </a:spcBef>
                <a:spcAft>
                  <a:spcPts val="0"/>
                </a:spcAft>
              </a:pPr>
              <a:r>
                <a:rPr lang="en-IN" sz="2300" b="1" i="0" u="none" strike="noStrike" dirty="0">
                  <a:solidFill>
                    <a:srgbClr val="000000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Local Support</a:t>
              </a:r>
            </a:p>
          </p:txBody>
        </p:sp>
        <p:sp>
          <p:nvSpPr>
            <p:cNvPr id="92" name="TextBox 66">
              <a:extLst>
                <a:ext uri="{FF2B5EF4-FFF2-40B4-BE49-F238E27FC236}">
                  <a16:creationId xmlns:a16="http://schemas.microsoft.com/office/drawing/2014/main" id="{42A21DFC-341B-C5C5-D36C-DD8BB01AB3E8}"/>
                </a:ext>
              </a:extLst>
            </p:cNvPr>
            <p:cNvSpPr txBox="1"/>
            <p:nvPr/>
          </p:nvSpPr>
          <p:spPr>
            <a:xfrm>
              <a:off x="2438399" y="5622844"/>
              <a:ext cx="2953981" cy="3539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 rtl="0" fontAlgn="base">
                <a:spcBef>
                  <a:spcPts val="1000"/>
                </a:spcBef>
                <a:spcAft>
                  <a:spcPts val="0"/>
                </a:spcAft>
              </a:pPr>
              <a:r>
                <a:rPr lang="en-IN" sz="2300" b="1" i="0" u="none" strike="noStrike" dirty="0">
                  <a:solidFill>
                    <a:srgbClr val="000000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Multiple Languages</a:t>
              </a:r>
            </a:p>
          </p:txBody>
        </p:sp>
        <p:sp>
          <p:nvSpPr>
            <p:cNvPr id="93" name="TextBox 66">
              <a:extLst>
                <a:ext uri="{FF2B5EF4-FFF2-40B4-BE49-F238E27FC236}">
                  <a16:creationId xmlns:a16="http://schemas.microsoft.com/office/drawing/2014/main" id="{25924A28-F547-FF51-4358-2623838B81F5}"/>
                </a:ext>
              </a:extLst>
            </p:cNvPr>
            <p:cNvSpPr txBox="1"/>
            <p:nvPr/>
          </p:nvSpPr>
          <p:spPr>
            <a:xfrm>
              <a:off x="1859795" y="7309526"/>
              <a:ext cx="3532586" cy="3539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 rtl="0" fontAlgn="base">
                <a:spcBef>
                  <a:spcPts val="1000"/>
                </a:spcBef>
                <a:spcAft>
                  <a:spcPts val="0"/>
                </a:spcAft>
              </a:pPr>
              <a:r>
                <a:rPr lang="en-IN" sz="2300" b="1" i="0" u="none" strike="noStrike" dirty="0">
                  <a:solidFill>
                    <a:srgbClr val="000000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Innovations &amp; Ad formats</a:t>
              </a:r>
            </a:p>
          </p:txBody>
        </p:sp>
        <p:sp>
          <p:nvSpPr>
            <p:cNvPr id="94" name="TextBox 66">
              <a:extLst>
                <a:ext uri="{FF2B5EF4-FFF2-40B4-BE49-F238E27FC236}">
                  <a16:creationId xmlns:a16="http://schemas.microsoft.com/office/drawing/2014/main" id="{CE4AA224-B2EA-C08F-9C21-742E808B01A3}"/>
                </a:ext>
              </a:extLst>
            </p:cNvPr>
            <p:cNvSpPr txBox="1"/>
            <p:nvPr/>
          </p:nvSpPr>
          <p:spPr>
            <a:xfrm>
              <a:off x="3733799" y="8996207"/>
              <a:ext cx="1658581" cy="3539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 rtl="0" fontAlgn="base">
                <a:spcBef>
                  <a:spcPts val="1000"/>
                </a:spcBef>
                <a:spcAft>
                  <a:spcPts val="0"/>
                </a:spcAft>
              </a:pPr>
              <a:r>
                <a:rPr lang="en-IN" sz="2300" b="1" i="0" u="none" strike="noStrike" dirty="0">
                  <a:solidFill>
                    <a:srgbClr val="000000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Technology</a:t>
              </a:r>
            </a:p>
          </p:txBody>
        </p:sp>
        <p:sp>
          <p:nvSpPr>
            <p:cNvPr id="95" name="TextBox 66">
              <a:extLst>
                <a:ext uri="{FF2B5EF4-FFF2-40B4-BE49-F238E27FC236}">
                  <a16:creationId xmlns:a16="http://schemas.microsoft.com/office/drawing/2014/main" id="{968FD32B-B544-82B5-F0FE-95ADC71897BB}"/>
                </a:ext>
              </a:extLst>
            </p:cNvPr>
            <p:cNvSpPr txBox="1"/>
            <p:nvPr/>
          </p:nvSpPr>
          <p:spPr>
            <a:xfrm>
              <a:off x="9372600" y="3087399"/>
              <a:ext cx="3909119" cy="3539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rtl="0" fontAlgn="base">
                <a:spcBef>
                  <a:spcPts val="1000"/>
                </a:spcBef>
                <a:spcAft>
                  <a:spcPts val="0"/>
                </a:spcAft>
              </a:pPr>
              <a:r>
                <a:rPr lang="en-IN" sz="2300" b="1" i="0" u="none" strike="noStrike" dirty="0">
                  <a:solidFill>
                    <a:srgbClr val="000000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First Party Audience Buckets</a:t>
              </a:r>
            </a:p>
          </p:txBody>
        </p:sp>
        <p:sp>
          <p:nvSpPr>
            <p:cNvPr id="96" name="TextBox 66">
              <a:extLst>
                <a:ext uri="{FF2B5EF4-FFF2-40B4-BE49-F238E27FC236}">
                  <a16:creationId xmlns:a16="http://schemas.microsoft.com/office/drawing/2014/main" id="{40AF48F0-8439-88B4-B7CB-737AE505310F}"/>
                </a:ext>
              </a:extLst>
            </p:cNvPr>
            <p:cNvSpPr txBox="1"/>
            <p:nvPr/>
          </p:nvSpPr>
          <p:spPr>
            <a:xfrm>
              <a:off x="9372600" y="4779503"/>
              <a:ext cx="2819400" cy="3539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rtl="0" fontAlgn="base">
                <a:spcBef>
                  <a:spcPts val="1000"/>
                </a:spcBef>
                <a:spcAft>
                  <a:spcPts val="0"/>
                </a:spcAft>
              </a:pPr>
              <a:r>
                <a:rPr lang="en-IN" sz="2300" b="1" i="0" u="none" strike="noStrike" dirty="0">
                  <a:solidFill>
                    <a:srgbClr val="000000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Cultural Knowledge</a:t>
              </a:r>
            </a:p>
          </p:txBody>
        </p:sp>
        <p:sp>
          <p:nvSpPr>
            <p:cNvPr id="97" name="TextBox 66">
              <a:extLst>
                <a:ext uri="{FF2B5EF4-FFF2-40B4-BE49-F238E27FC236}">
                  <a16:creationId xmlns:a16="http://schemas.microsoft.com/office/drawing/2014/main" id="{2DEE4890-65F2-7CB6-262C-EAEAC82A8FB1}"/>
                </a:ext>
              </a:extLst>
            </p:cNvPr>
            <p:cNvSpPr txBox="1"/>
            <p:nvPr/>
          </p:nvSpPr>
          <p:spPr>
            <a:xfrm>
              <a:off x="9372600" y="6466185"/>
              <a:ext cx="3505200" cy="3539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rtl="0" fontAlgn="base">
                <a:spcBef>
                  <a:spcPts val="1000"/>
                </a:spcBef>
                <a:spcAft>
                  <a:spcPts val="0"/>
                </a:spcAft>
              </a:pPr>
              <a:r>
                <a:rPr lang="en-IN" sz="2300" b="1" i="0" u="none" strike="noStrike" dirty="0">
                  <a:solidFill>
                    <a:srgbClr val="000000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Delivery, Quality &amp; Scale</a:t>
              </a:r>
            </a:p>
          </p:txBody>
        </p:sp>
        <p:sp>
          <p:nvSpPr>
            <p:cNvPr id="98" name="TextBox 66">
              <a:extLst>
                <a:ext uri="{FF2B5EF4-FFF2-40B4-BE49-F238E27FC236}">
                  <a16:creationId xmlns:a16="http://schemas.microsoft.com/office/drawing/2014/main" id="{0F977484-EBB4-6EF8-C641-9495DD0FC804}"/>
                </a:ext>
              </a:extLst>
            </p:cNvPr>
            <p:cNvSpPr txBox="1"/>
            <p:nvPr/>
          </p:nvSpPr>
          <p:spPr>
            <a:xfrm>
              <a:off x="9372600" y="8152866"/>
              <a:ext cx="1676400" cy="3539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rtl="0" fontAlgn="base">
                <a:spcBef>
                  <a:spcPts val="1000"/>
                </a:spcBef>
                <a:spcAft>
                  <a:spcPts val="0"/>
                </a:spcAft>
              </a:pPr>
              <a:r>
                <a:rPr lang="en-IN" sz="2300" b="1" i="0" u="none" strike="noStrike" dirty="0">
                  <a:solidFill>
                    <a:srgbClr val="000000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Experience </a:t>
              </a:r>
            </a:p>
          </p:txBody>
        </p:sp>
      </p:grpSp>
      <p:pic>
        <p:nvPicPr>
          <p:cNvPr id="100" name="Picture 12">
            <a:extLst>
              <a:ext uri="{FF2B5EF4-FFF2-40B4-BE49-F238E27FC236}">
                <a16:creationId xmlns:a16="http://schemas.microsoft.com/office/drawing/2014/main" id="{A83249B7-D627-72FF-4E99-74D97F9E5A18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3700176" y="324255"/>
            <a:ext cx="1028700" cy="119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41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>
            <a:extLst>
              <a:ext uri="{FF2B5EF4-FFF2-40B4-BE49-F238E27FC236}">
                <a16:creationId xmlns:a16="http://schemas.microsoft.com/office/drawing/2014/main" id="{0B333DCD-C578-C138-791C-738019F9C55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17733" y="9355003"/>
            <a:ext cx="1028700" cy="1198697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E83E2782-9C74-FAAF-28BA-CECF8FAD3F6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  <p:sp>
        <p:nvSpPr>
          <p:cNvPr id="17" name="TextBox 12">
            <a:extLst>
              <a:ext uri="{FF2B5EF4-FFF2-40B4-BE49-F238E27FC236}">
                <a16:creationId xmlns:a16="http://schemas.microsoft.com/office/drawing/2014/main" id="{798D5242-EA7E-D403-15D3-F06E7E46DFA9}"/>
              </a:ext>
            </a:extLst>
          </p:cNvPr>
          <p:cNvSpPr txBox="1"/>
          <p:nvPr/>
        </p:nvSpPr>
        <p:spPr>
          <a:xfrm>
            <a:off x="800745" y="426812"/>
            <a:ext cx="8038455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Reaching Niche </a:t>
            </a:r>
            <a:r>
              <a:rPr lang="en-US" sz="5000" dirty="0">
                <a:solidFill>
                  <a:srgbClr val="CC000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British Asian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3877A93A-C1ED-6BF6-F51C-3081D3E11633}"/>
              </a:ext>
            </a:extLst>
          </p:cNvPr>
          <p:cNvSpPr/>
          <p:nvPr/>
        </p:nvSpPr>
        <p:spPr>
          <a:xfrm rot="16200000">
            <a:off x="-35481" y="811532"/>
            <a:ext cx="784864" cy="0"/>
          </a:xfrm>
          <a:prstGeom prst="line">
            <a:avLst/>
          </a:prstGeom>
          <a:ln w="190500" cap="flat">
            <a:solidFill>
              <a:srgbClr val="5271FF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74C3B1-DE01-809C-948E-DCD2C1CD35BB}"/>
              </a:ext>
            </a:extLst>
          </p:cNvPr>
          <p:cNvSpPr txBox="1"/>
          <p:nvPr/>
        </p:nvSpPr>
        <p:spPr>
          <a:xfrm>
            <a:off x="800747" y="1333500"/>
            <a:ext cx="766267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Early Tech Adopters, Highly Educated And Affluent</a:t>
            </a:r>
            <a:endParaRPr lang="en-IN" sz="2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9184899-3CD9-C46B-FADD-6B6FD8F53AE7}"/>
              </a:ext>
            </a:extLst>
          </p:cNvPr>
          <p:cNvGrpSpPr/>
          <p:nvPr/>
        </p:nvGrpSpPr>
        <p:grpSpPr>
          <a:xfrm>
            <a:off x="371962" y="2541103"/>
            <a:ext cx="17538352" cy="6324599"/>
            <a:chOff x="371962" y="2019300"/>
            <a:chExt cx="17538352" cy="6324599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9D468415-6332-1C90-0E1E-AF6A4FB4C14B}"/>
                </a:ext>
              </a:extLst>
            </p:cNvPr>
            <p:cNvSpPr/>
            <p:nvPr/>
          </p:nvSpPr>
          <p:spPr>
            <a:xfrm>
              <a:off x="371962" y="5143500"/>
              <a:ext cx="3362118" cy="3200399"/>
            </a:xfrm>
            <a:custGeom>
              <a:avLst/>
              <a:gdLst/>
              <a:ahLst/>
              <a:cxnLst/>
              <a:rect l="l" t="t" r="r" b="b"/>
              <a:pathLst>
                <a:path w="1489577" h="778721">
                  <a:moveTo>
                    <a:pt x="0" y="0"/>
                  </a:moveTo>
                  <a:lnTo>
                    <a:pt x="1489577" y="0"/>
                  </a:lnTo>
                  <a:lnTo>
                    <a:pt x="1489577" y="778721"/>
                  </a:lnTo>
                  <a:lnTo>
                    <a:pt x="0" y="778721"/>
                  </a:lnTo>
                  <a:close/>
                </a:path>
              </a:pathLst>
            </a:custGeom>
            <a:solidFill>
              <a:srgbClr val="5271FF"/>
            </a:solidFill>
          </p:spPr>
          <p:txBody>
            <a:bodyPr/>
            <a:lstStyle/>
            <a:p>
              <a:r>
                <a:rPr lang="en-IN" dirty="0"/>
                <a:t> </a:t>
              </a: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0A13B8DD-9815-1641-9D72-EC528D83DA7B}"/>
                </a:ext>
              </a:extLst>
            </p:cNvPr>
            <p:cNvSpPr/>
            <p:nvPr/>
          </p:nvSpPr>
          <p:spPr>
            <a:xfrm>
              <a:off x="7453565" y="5143500"/>
              <a:ext cx="3368632" cy="3200399"/>
            </a:xfrm>
            <a:custGeom>
              <a:avLst/>
              <a:gdLst/>
              <a:ahLst/>
              <a:cxnLst/>
              <a:rect l="l" t="t" r="r" b="b"/>
              <a:pathLst>
                <a:path w="1489577" h="778721">
                  <a:moveTo>
                    <a:pt x="0" y="0"/>
                  </a:moveTo>
                  <a:lnTo>
                    <a:pt x="1489577" y="0"/>
                  </a:lnTo>
                  <a:lnTo>
                    <a:pt x="1489577" y="778721"/>
                  </a:lnTo>
                  <a:lnTo>
                    <a:pt x="0" y="778721"/>
                  </a:ln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09727A88-1385-B8DD-D85E-C65F53A2902C}"/>
                </a:ext>
              </a:extLst>
            </p:cNvPr>
            <p:cNvSpPr/>
            <p:nvPr/>
          </p:nvSpPr>
          <p:spPr>
            <a:xfrm>
              <a:off x="14541682" y="5143500"/>
              <a:ext cx="3368632" cy="3200399"/>
            </a:xfrm>
            <a:custGeom>
              <a:avLst/>
              <a:gdLst/>
              <a:ahLst/>
              <a:cxnLst/>
              <a:rect l="l" t="t" r="r" b="b"/>
              <a:pathLst>
                <a:path w="1489577" h="778721">
                  <a:moveTo>
                    <a:pt x="0" y="0"/>
                  </a:moveTo>
                  <a:lnTo>
                    <a:pt x="1489577" y="0"/>
                  </a:lnTo>
                  <a:lnTo>
                    <a:pt x="1489577" y="778721"/>
                  </a:lnTo>
                  <a:lnTo>
                    <a:pt x="0" y="778721"/>
                  </a:lnTo>
                  <a:close/>
                </a:path>
              </a:pathLst>
            </a:custGeom>
            <a:solidFill>
              <a:srgbClr val="5271FF"/>
            </a:solidFill>
          </p:spPr>
          <p:txBody>
            <a:bodyPr/>
            <a:lstStyle/>
            <a:p>
              <a:endParaRPr lang="en-IN" dirty="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8D97CB27-52D8-89AA-2003-C05C81C1BB12}"/>
                </a:ext>
              </a:extLst>
            </p:cNvPr>
            <p:cNvSpPr/>
            <p:nvPr/>
          </p:nvSpPr>
          <p:spPr>
            <a:xfrm>
              <a:off x="10987855" y="2019300"/>
              <a:ext cx="3368632" cy="3324997"/>
            </a:xfrm>
            <a:custGeom>
              <a:avLst/>
              <a:gdLst/>
              <a:ahLst/>
              <a:cxnLst/>
              <a:rect l="l" t="t" r="r" b="b"/>
              <a:pathLst>
                <a:path w="1489577" h="778721">
                  <a:moveTo>
                    <a:pt x="0" y="0"/>
                  </a:moveTo>
                  <a:lnTo>
                    <a:pt x="1489577" y="0"/>
                  </a:lnTo>
                  <a:lnTo>
                    <a:pt x="1489577" y="778721"/>
                  </a:lnTo>
                  <a:lnTo>
                    <a:pt x="0" y="778721"/>
                  </a:ln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8873A268-EFFB-D4D7-5AAC-712955897524}"/>
                </a:ext>
              </a:extLst>
            </p:cNvPr>
            <p:cNvSpPr/>
            <p:nvPr/>
          </p:nvSpPr>
          <p:spPr>
            <a:xfrm>
              <a:off x="3912764" y="2019300"/>
              <a:ext cx="3362118" cy="3324997"/>
            </a:xfrm>
            <a:custGeom>
              <a:avLst/>
              <a:gdLst/>
              <a:ahLst/>
              <a:cxnLst/>
              <a:rect l="l" t="t" r="r" b="b"/>
              <a:pathLst>
                <a:path w="1489577" h="778721">
                  <a:moveTo>
                    <a:pt x="0" y="0"/>
                  </a:moveTo>
                  <a:lnTo>
                    <a:pt x="1489577" y="0"/>
                  </a:lnTo>
                  <a:lnTo>
                    <a:pt x="1489577" y="778721"/>
                  </a:lnTo>
                  <a:lnTo>
                    <a:pt x="0" y="778721"/>
                  </a:lnTo>
                  <a:close/>
                </a:path>
              </a:pathLst>
            </a:custGeom>
            <a:solidFill>
              <a:srgbClr val="5271FF"/>
            </a:solidFill>
          </p:spPr>
          <p:txBody>
            <a:bodyPr/>
            <a:lstStyle/>
            <a:p>
              <a:endParaRPr lang="en-IN" dirty="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09E4924-4CFF-C045-1994-A9A3D24A3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1962" y="2847381"/>
              <a:ext cx="3368632" cy="2392425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5890523-B41B-B884-2F35-3338BD8283E3}"/>
                </a:ext>
              </a:extLst>
            </p:cNvPr>
            <p:cNvGrpSpPr/>
            <p:nvPr/>
          </p:nvGrpSpPr>
          <p:grpSpPr>
            <a:xfrm>
              <a:off x="565651" y="5829300"/>
              <a:ext cx="2974740" cy="1979746"/>
              <a:chOff x="609600" y="5852840"/>
              <a:chExt cx="2974740" cy="1979746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FF3B5D1-F672-9E84-420E-50113A003565}"/>
                  </a:ext>
                </a:extLst>
              </p:cNvPr>
              <p:cNvSpPr txBox="1"/>
              <p:nvPr/>
            </p:nvSpPr>
            <p:spPr>
              <a:xfrm>
                <a:off x="609600" y="7124700"/>
                <a:ext cx="297474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Prime Minister of the United Kingdom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648C495-0541-AF4E-AF52-31D0CDDF528D}"/>
                  </a:ext>
                </a:extLst>
              </p:cNvPr>
              <p:cNvSpPr txBox="1"/>
              <p:nvPr/>
            </p:nvSpPr>
            <p:spPr>
              <a:xfrm>
                <a:off x="1132084" y="5852840"/>
                <a:ext cx="1929772" cy="9670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b="1" u="sng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Rishi Sunak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1600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[Indian Origin]</a:t>
                </a:r>
                <a:endParaRPr lang="en-IN" sz="16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92AE283-6E7E-36CD-AD23-5D07F7E82C76}"/>
                </a:ext>
              </a:extLst>
            </p:cNvPr>
            <p:cNvGrpSpPr/>
            <p:nvPr/>
          </p:nvGrpSpPr>
          <p:grpSpPr>
            <a:xfrm>
              <a:off x="7610982" y="5829300"/>
              <a:ext cx="3053798" cy="1979746"/>
              <a:chOff x="7610982" y="5852840"/>
              <a:chExt cx="3053798" cy="1979746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FE7D2F0-5C61-F4B6-AAB8-EF3EC42FC46D}"/>
                  </a:ext>
                </a:extLst>
              </p:cNvPr>
              <p:cNvSpPr txBox="1"/>
              <p:nvPr/>
            </p:nvSpPr>
            <p:spPr>
              <a:xfrm>
                <a:off x="7673054" y="7124700"/>
                <a:ext cx="294296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Chairman &amp; Co-Founder</a:t>
                </a:r>
              </a:p>
              <a:p>
                <a:pPr algn="ctr"/>
                <a:r>
                  <a:rPr lang="en-US" sz="2000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of Coursera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A31E8F5-CACE-DA62-AF8B-F101D59C2F4F}"/>
                  </a:ext>
                </a:extLst>
              </p:cNvPr>
              <p:cNvSpPr txBox="1"/>
              <p:nvPr/>
            </p:nvSpPr>
            <p:spPr>
              <a:xfrm>
                <a:off x="7610982" y="5852840"/>
                <a:ext cx="3053798" cy="9670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b="1" u="sng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Andrew Yan-</a:t>
                </a:r>
                <a:r>
                  <a:rPr lang="en-US" sz="2400" b="1" u="sng" dirty="0" err="1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Tak</a:t>
                </a:r>
                <a:r>
                  <a:rPr lang="en-US" sz="2400" b="1" u="sng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Ng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1600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[Chinese Origin]</a:t>
                </a:r>
                <a:endParaRPr lang="en-IN" sz="16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DC134A8-1DCE-FD85-AFA6-6A2C45471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02993" y="5247991"/>
              <a:ext cx="3368632" cy="239242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D9EEE8E-C549-52C6-739D-49DBDF8D5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053" y="2847381"/>
              <a:ext cx="3368630" cy="239242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56CE36A-56F9-E1B3-BF9E-E0DE32BBD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991110" y="5247991"/>
              <a:ext cx="3368630" cy="2392425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3A806A8-560B-E588-96A2-A240983C8D96}"/>
                </a:ext>
              </a:extLst>
            </p:cNvPr>
            <p:cNvGrpSpPr/>
            <p:nvPr/>
          </p:nvGrpSpPr>
          <p:grpSpPr>
            <a:xfrm>
              <a:off x="4457593" y="2641409"/>
              <a:ext cx="2272460" cy="1660915"/>
              <a:chOff x="4460850" y="2628900"/>
              <a:chExt cx="2272460" cy="1660915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07D3C62-AAEB-199E-F9AC-6931BEC95D99}"/>
                  </a:ext>
                </a:extLst>
              </p:cNvPr>
              <p:cNvSpPr txBox="1"/>
              <p:nvPr/>
            </p:nvSpPr>
            <p:spPr>
              <a:xfrm>
                <a:off x="4460850" y="3889705"/>
                <a:ext cx="227246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Mayor of London</a:t>
                </a:r>
                <a:endParaRPr lang="en-IN" sz="20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E445187-1A8D-1A72-1D27-19C4948D9E2D}"/>
                  </a:ext>
                </a:extLst>
              </p:cNvPr>
              <p:cNvSpPr txBox="1"/>
              <p:nvPr/>
            </p:nvSpPr>
            <p:spPr>
              <a:xfrm>
                <a:off x="4543977" y="2628900"/>
                <a:ext cx="2106206" cy="9670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b="1" u="sng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Sadiq Khan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1600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[Pakistani Origin]</a:t>
                </a:r>
                <a:endParaRPr lang="en-US" sz="1600" b="1" u="sng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E3EA775-1C54-4D7A-C50C-F0C5622654C2}"/>
                </a:ext>
              </a:extLst>
            </p:cNvPr>
            <p:cNvGrpSpPr/>
            <p:nvPr/>
          </p:nvGrpSpPr>
          <p:grpSpPr>
            <a:xfrm>
              <a:off x="11202104" y="2641409"/>
              <a:ext cx="2940134" cy="1968691"/>
              <a:chOff x="11205358" y="2628900"/>
              <a:chExt cx="2940134" cy="1968691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C2502E0-5195-FF53-9333-E1E6FD5D5944}"/>
                  </a:ext>
                </a:extLst>
              </p:cNvPr>
              <p:cNvSpPr txBox="1"/>
              <p:nvPr/>
            </p:nvSpPr>
            <p:spPr>
              <a:xfrm>
                <a:off x="11596256" y="3889705"/>
                <a:ext cx="215833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Member of Parliament (MP)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7F6E1E6-C6C7-8F26-C158-80D332274FB3}"/>
                  </a:ext>
                </a:extLst>
              </p:cNvPr>
              <p:cNvSpPr txBox="1"/>
              <p:nvPr/>
            </p:nvSpPr>
            <p:spPr>
              <a:xfrm>
                <a:off x="11205358" y="2628900"/>
                <a:ext cx="2940134" cy="9670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b="1" u="sng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Sarah Mei Li Owen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1600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[Multicultural Asian]</a:t>
                </a:r>
                <a:endParaRPr lang="en-IN" sz="16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F2B151F-1440-F2C2-50EF-785780B80764}"/>
                </a:ext>
              </a:extLst>
            </p:cNvPr>
            <p:cNvGrpSpPr/>
            <p:nvPr/>
          </p:nvGrpSpPr>
          <p:grpSpPr>
            <a:xfrm>
              <a:off x="15064945" y="5829300"/>
              <a:ext cx="2322106" cy="1671970"/>
              <a:chOff x="15073745" y="5852840"/>
              <a:chExt cx="2322106" cy="1671970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ADE00A9-AA83-9DC6-64BE-C2823069D4A5}"/>
                  </a:ext>
                </a:extLst>
              </p:cNvPr>
              <p:cNvSpPr txBox="1"/>
              <p:nvPr/>
            </p:nvSpPr>
            <p:spPr>
              <a:xfrm>
                <a:off x="15697201" y="7124700"/>
                <a:ext cx="107519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Actor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A1A3120-1667-6272-810A-12DE45CA1252}"/>
                  </a:ext>
                </a:extLst>
              </p:cNvPr>
              <p:cNvSpPr txBox="1"/>
              <p:nvPr/>
            </p:nvSpPr>
            <p:spPr>
              <a:xfrm>
                <a:off x="15073745" y="5852840"/>
                <a:ext cx="2322106" cy="9670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b="1" u="sng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Ben Kingsley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1600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[Indian Origin]</a:t>
                </a:r>
                <a:endParaRPr lang="en-IN" sz="16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F87D9EE-0585-2E6F-EB77-1AAD8B310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541683" y="2847381"/>
              <a:ext cx="3368630" cy="2392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51950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6">
            <a:extLst>
              <a:ext uri="{FF2B5EF4-FFF2-40B4-BE49-F238E27FC236}">
                <a16:creationId xmlns:a16="http://schemas.microsoft.com/office/drawing/2014/main" id="{5C20FC22-E4EE-95BA-A065-4005592A2435}"/>
              </a:ext>
            </a:extLst>
          </p:cNvPr>
          <p:cNvSpPr/>
          <p:nvPr/>
        </p:nvSpPr>
        <p:spPr>
          <a:xfrm>
            <a:off x="12192000" y="1333500"/>
            <a:ext cx="5486400" cy="1877391"/>
          </a:xfrm>
          <a:custGeom>
            <a:avLst/>
            <a:gdLst/>
            <a:ahLst/>
            <a:cxnLst/>
            <a:rect l="l" t="t" r="r" b="b"/>
            <a:pathLst>
              <a:path w="241891" h="242718">
                <a:moveTo>
                  <a:pt x="0" y="0"/>
                </a:moveTo>
                <a:lnTo>
                  <a:pt x="241891" y="0"/>
                </a:lnTo>
                <a:lnTo>
                  <a:pt x="241891" y="242718"/>
                </a:lnTo>
                <a:lnTo>
                  <a:pt x="0" y="242718"/>
                </a:lnTo>
                <a:close/>
              </a:path>
            </a:pathLst>
          </a:custGeom>
          <a:solidFill>
            <a:schemeClr val="tx1"/>
          </a:solidFill>
        </p:spPr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60370C-58A3-C387-1CE5-14872A16EA5B}"/>
              </a:ext>
            </a:extLst>
          </p:cNvPr>
          <p:cNvSpPr/>
          <p:nvPr/>
        </p:nvSpPr>
        <p:spPr>
          <a:xfrm>
            <a:off x="0" y="2324100"/>
            <a:ext cx="4810812" cy="7962900"/>
          </a:xfrm>
          <a:prstGeom prst="rect">
            <a:avLst/>
          </a:prstGeom>
          <a:solidFill>
            <a:srgbClr val="527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0" name="Picture 19" descr="A picture containing group, people, silhouette&#10;&#10;Description automatically generated">
            <a:extLst>
              <a:ext uri="{FF2B5EF4-FFF2-40B4-BE49-F238E27FC236}">
                <a16:creationId xmlns:a16="http://schemas.microsoft.com/office/drawing/2014/main" id="{19FD614B-03E3-77C9-1F23-92BF5240C5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6" b="22680"/>
          <a:stretch/>
        </p:blipFill>
        <p:spPr>
          <a:xfrm>
            <a:off x="4048676" y="1559682"/>
            <a:ext cx="13401124" cy="3583818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E83E2782-9C74-FAAF-28BA-CECF8FAD3F6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id="{B456CD82-919A-B330-08A6-D2D5001D6ABD}"/>
              </a:ext>
            </a:extLst>
          </p:cNvPr>
          <p:cNvSpPr txBox="1"/>
          <p:nvPr/>
        </p:nvSpPr>
        <p:spPr>
          <a:xfrm>
            <a:off x="800746" y="426812"/>
            <a:ext cx="5295254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About </a:t>
            </a:r>
            <a:r>
              <a:rPr lang="en-US" sz="5000" dirty="0">
                <a:solidFill>
                  <a:srgbClr val="CC000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IncrementX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CBCE9A77-0DDA-98F1-41FA-58AA626FB797}"/>
              </a:ext>
            </a:extLst>
          </p:cNvPr>
          <p:cNvSpPr/>
          <p:nvPr/>
        </p:nvSpPr>
        <p:spPr>
          <a:xfrm rot="16200000">
            <a:off x="-35481" y="811532"/>
            <a:ext cx="784864" cy="0"/>
          </a:xfrm>
          <a:prstGeom prst="line">
            <a:avLst/>
          </a:prstGeom>
          <a:ln w="190500" cap="flat">
            <a:solidFill>
              <a:srgbClr val="5271FF"/>
            </a:solidFill>
            <a:prstDash val="solid"/>
            <a:miter lim="800000"/>
            <a:headEnd type="none" w="sm" len="sm"/>
            <a:tailEnd type="none" w="sm" len="sm"/>
          </a:ln>
        </p:spPr>
      </p:sp>
      <p:pic>
        <p:nvPicPr>
          <p:cNvPr id="2" name="Picture 1" descr="A person using a computer&#10;&#10;Description automatically generated with low confidence">
            <a:extLst>
              <a:ext uri="{FF2B5EF4-FFF2-40B4-BE49-F238E27FC236}">
                <a16:creationId xmlns:a16="http://schemas.microsoft.com/office/drawing/2014/main" id="{1E6E040C-BB70-8E77-01E7-5AC6EA2DEA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1" r="26261"/>
          <a:stretch/>
        </p:blipFill>
        <p:spPr>
          <a:xfrm>
            <a:off x="758718" y="4381500"/>
            <a:ext cx="4050637" cy="4798961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D1AFEDBA-04AA-F247-B336-53C3BB78438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33400" y="8516803"/>
            <a:ext cx="1028700" cy="1198697"/>
          </a:xfrm>
          <a:prstGeom prst="rect">
            <a:avLst/>
          </a:prstGeom>
        </p:spPr>
      </p:pic>
      <p:sp>
        <p:nvSpPr>
          <p:cNvPr id="3" name="TextBox 66">
            <a:extLst>
              <a:ext uri="{FF2B5EF4-FFF2-40B4-BE49-F238E27FC236}">
                <a16:creationId xmlns:a16="http://schemas.microsoft.com/office/drawing/2014/main" id="{945D6E00-ACA3-FBF8-F452-E78FF15AD106}"/>
              </a:ext>
            </a:extLst>
          </p:cNvPr>
          <p:cNvSpPr txBox="1"/>
          <p:nvPr/>
        </p:nvSpPr>
        <p:spPr>
          <a:xfrm>
            <a:off x="5339106" y="5440859"/>
            <a:ext cx="10510494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5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IncrementX is the technology led Niche audience platform representing     Asian Digital Publishers in their unrepresented geography. </a:t>
            </a:r>
            <a:endParaRPr lang="en-US" sz="2500" b="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66">
            <a:extLst>
              <a:ext uri="{FF2B5EF4-FFF2-40B4-BE49-F238E27FC236}">
                <a16:creationId xmlns:a16="http://schemas.microsoft.com/office/drawing/2014/main" id="{19C32FBC-C8D6-F3F9-9F51-7464C660CA66}"/>
              </a:ext>
            </a:extLst>
          </p:cNvPr>
          <p:cNvSpPr txBox="1"/>
          <p:nvPr/>
        </p:nvSpPr>
        <p:spPr>
          <a:xfrm>
            <a:off x="5339106" y="6535539"/>
            <a:ext cx="7767294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5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IncrementX is the Programmatic Monetization and Brand Solutions Partner for Publishers.</a:t>
            </a:r>
            <a:endParaRPr lang="en-US" sz="2500" b="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TextBox 66">
            <a:extLst>
              <a:ext uri="{FF2B5EF4-FFF2-40B4-BE49-F238E27FC236}">
                <a16:creationId xmlns:a16="http://schemas.microsoft.com/office/drawing/2014/main" id="{BBA93B08-3332-49F5-D927-53EA6798EA98}"/>
              </a:ext>
            </a:extLst>
          </p:cNvPr>
          <p:cNvSpPr txBox="1"/>
          <p:nvPr/>
        </p:nvSpPr>
        <p:spPr>
          <a:xfrm>
            <a:off x="5339106" y="7630219"/>
            <a:ext cx="11434606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5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 provide a global sales force, partnerships &amp; technologies unique expertise to minimize the surprises publishers face in unrepresented geographies.</a:t>
            </a:r>
            <a:endParaRPr lang="en-US" sz="2500" b="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TextBox 66">
            <a:extLst>
              <a:ext uri="{FF2B5EF4-FFF2-40B4-BE49-F238E27FC236}">
                <a16:creationId xmlns:a16="http://schemas.microsoft.com/office/drawing/2014/main" id="{E19636F8-BAC0-4103-E684-DAC03E59F6CB}"/>
              </a:ext>
            </a:extLst>
          </p:cNvPr>
          <p:cNvSpPr txBox="1"/>
          <p:nvPr/>
        </p:nvSpPr>
        <p:spPr>
          <a:xfrm>
            <a:off x="5339105" y="8724900"/>
            <a:ext cx="807209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5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IncrementX is Part of Vertoz Group (NSEI: VERTOZ)</a:t>
            </a:r>
            <a:endParaRPr lang="en-US" sz="2500" b="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8659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1A604B-E8E4-A188-637B-3663F4C41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42166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B2F6D8-15C4-BD52-62CC-4EA47484966D}"/>
              </a:ext>
            </a:extLst>
          </p:cNvPr>
          <p:cNvSpPr/>
          <p:nvPr/>
        </p:nvSpPr>
        <p:spPr>
          <a:xfrm>
            <a:off x="0" y="4060041"/>
            <a:ext cx="18288000" cy="20103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60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F7AD8C2-7406-DD29-E282-C185EF450518}"/>
              </a:ext>
            </a:extLst>
          </p:cNvPr>
          <p:cNvGrpSpPr/>
          <p:nvPr/>
        </p:nvGrpSpPr>
        <p:grpSpPr>
          <a:xfrm>
            <a:off x="14798595" y="4670073"/>
            <a:ext cx="2575005" cy="3958029"/>
            <a:chOff x="14798595" y="4670073"/>
            <a:chExt cx="2575005" cy="395802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28B034-FC4F-8E3F-A6EB-8FD89A2B9DCE}"/>
                </a:ext>
              </a:extLst>
            </p:cNvPr>
            <p:cNvSpPr txBox="1"/>
            <p:nvPr/>
          </p:nvSpPr>
          <p:spPr>
            <a:xfrm>
              <a:off x="14798595" y="7243107"/>
              <a:ext cx="2575005" cy="1384995"/>
            </a:xfrm>
            <a:prstGeom prst="rect">
              <a:avLst/>
            </a:prstGeom>
            <a:noFill/>
          </p:spPr>
          <p:txBody>
            <a:bodyPr wrap="square" numCol="1" spcCol="0" rtlCol="0" anchor="t">
              <a:spAutoFit/>
            </a:bodyPr>
            <a:lstStyle/>
            <a:p>
              <a:r>
                <a:rPr lang="en-US" sz="1400" spc="14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602, Avior, </a:t>
              </a:r>
            </a:p>
            <a:p>
              <a:r>
                <a:rPr lang="en-US" sz="1400" spc="14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Nirmal Galaxy, </a:t>
              </a:r>
            </a:p>
            <a:p>
              <a:r>
                <a:rPr lang="en-US" sz="1400" spc="14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LBS Marg, Mulund West,</a:t>
              </a:r>
            </a:p>
            <a:p>
              <a:r>
                <a:rPr lang="en-US" sz="1400" b="1" spc="140" dirty="0">
                  <a:solidFill>
                    <a:srgbClr val="5271FF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Mumbai</a:t>
              </a:r>
              <a:r>
                <a:rPr lang="en-US" sz="1400" spc="14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– 400080, India</a:t>
              </a:r>
            </a:p>
            <a:p>
              <a:endParaRPr lang="en-US" sz="1400" spc="14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r>
                <a:rPr lang="en-US" sz="1400" b="1" spc="14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T</a:t>
              </a:r>
              <a:r>
                <a:rPr lang="en-US" sz="1400" spc="14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+91 22 6142 6030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1171784-9712-9D97-C365-0B8CCF991939}"/>
                </a:ext>
              </a:extLst>
            </p:cNvPr>
            <p:cNvSpPr txBox="1"/>
            <p:nvPr/>
          </p:nvSpPr>
          <p:spPr>
            <a:xfrm>
              <a:off x="14798595" y="6349844"/>
              <a:ext cx="2270205" cy="400815"/>
            </a:xfrm>
            <a:prstGeom prst="rect">
              <a:avLst/>
            </a:prstGeom>
            <a:noFill/>
          </p:spPr>
          <p:txBody>
            <a:bodyPr wrap="square" numCol="1" spcCol="0" rtlCol="0" anchor="ctr">
              <a:spAutoFit/>
            </a:bodyPr>
            <a:lstStyle/>
            <a:p>
              <a:pPr>
                <a:lnSpc>
                  <a:spcPts val="2600"/>
                </a:lnSpc>
                <a:spcAft>
                  <a:spcPts val="800"/>
                </a:spcAft>
              </a:pPr>
              <a:r>
                <a:rPr lang="en-US" sz="16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Vertoz Advertising Ltd</a:t>
              </a:r>
            </a:p>
          </p:txBody>
        </p:sp>
        <p:pic>
          <p:nvPicPr>
            <p:cNvPr id="10" name="Picture 9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375CDA3D-9B4C-E7FB-1544-E51E6CBE7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798595" y="4670073"/>
              <a:ext cx="1170584" cy="1170584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D84D30E-D0FA-F404-97DA-7CFE29E7E5CD}"/>
              </a:ext>
            </a:extLst>
          </p:cNvPr>
          <p:cNvGrpSpPr/>
          <p:nvPr/>
        </p:nvGrpSpPr>
        <p:grpSpPr>
          <a:xfrm>
            <a:off x="10954901" y="4602231"/>
            <a:ext cx="2649176" cy="3594983"/>
            <a:chOff x="10954901" y="4602231"/>
            <a:chExt cx="2649176" cy="359498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855EB0-A02C-A9CE-8A65-1B2340E154CF}"/>
                </a:ext>
              </a:extLst>
            </p:cNvPr>
            <p:cNvSpPr txBox="1"/>
            <p:nvPr/>
          </p:nvSpPr>
          <p:spPr>
            <a:xfrm>
              <a:off x="10954901" y="7243107"/>
              <a:ext cx="2380099" cy="954107"/>
            </a:xfrm>
            <a:prstGeom prst="rect">
              <a:avLst/>
            </a:prstGeom>
            <a:noFill/>
          </p:spPr>
          <p:txBody>
            <a:bodyPr wrap="square" numCol="1" spcCol="0" rtlCol="0" anchor="t">
              <a:spAutoFit/>
            </a:bodyPr>
            <a:lstStyle/>
            <a:p>
              <a:r>
                <a:rPr lang="en-US" sz="1400" spc="14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EX-34,</a:t>
              </a:r>
            </a:p>
            <a:p>
              <a:r>
                <a:rPr lang="en-US" sz="1400" spc="14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Ground Floor, Bldg 16,</a:t>
              </a:r>
            </a:p>
            <a:p>
              <a:r>
                <a:rPr lang="en-US" sz="1400" spc="14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Dubai Internet City,</a:t>
              </a:r>
            </a:p>
            <a:p>
              <a:r>
                <a:rPr lang="en-US" sz="1400" b="1" spc="140" dirty="0">
                  <a:solidFill>
                    <a:srgbClr val="5271FF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Dubai</a:t>
              </a:r>
              <a:r>
                <a:rPr lang="en-US" sz="1400" spc="14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– 73000, UAE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615B544-6197-08EF-1CCC-76BBD957C4C9}"/>
                </a:ext>
              </a:extLst>
            </p:cNvPr>
            <p:cNvSpPr txBox="1"/>
            <p:nvPr/>
          </p:nvSpPr>
          <p:spPr>
            <a:xfrm>
              <a:off x="10954901" y="6349844"/>
              <a:ext cx="2649176" cy="400815"/>
            </a:xfrm>
            <a:prstGeom prst="rect">
              <a:avLst/>
            </a:prstGeom>
            <a:noFill/>
          </p:spPr>
          <p:txBody>
            <a:bodyPr wrap="square" numCol="1" spcCol="0" rtlCol="0" anchor="ctr">
              <a:spAutoFit/>
            </a:bodyPr>
            <a:lstStyle/>
            <a:p>
              <a:pPr>
                <a:lnSpc>
                  <a:spcPts val="2600"/>
                </a:lnSpc>
                <a:spcAft>
                  <a:spcPts val="800"/>
                </a:spcAft>
              </a:pPr>
              <a:r>
                <a:rPr lang="en-US" sz="16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Vertoz Advertising FZ-LLC</a:t>
              </a:r>
            </a:p>
          </p:txBody>
        </p:sp>
        <p:pic>
          <p:nvPicPr>
            <p:cNvPr id="20" name="Picture 19" descr="Logo&#10;&#10;Description automatically generated">
              <a:extLst>
                <a:ext uri="{FF2B5EF4-FFF2-40B4-BE49-F238E27FC236}">
                  <a16:creationId xmlns:a16="http://schemas.microsoft.com/office/drawing/2014/main" id="{A6C12217-C2A4-98D7-65E1-862618245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54901" y="4602231"/>
              <a:ext cx="1306268" cy="1306268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23B90AB-07F1-106E-C7E7-5777993FA388}"/>
              </a:ext>
            </a:extLst>
          </p:cNvPr>
          <p:cNvGrpSpPr/>
          <p:nvPr/>
        </p:nvGrpSpPr>
        <p:grpSpPr>
          <a:xfrm>
            <a:off x="7531928" y="4717023"/>
            <a:ext cx="2575005" cy="3911079"/>
            <a:chOff x="7238103" y="4717023"/>
            <a:chExt cx="2575005" cy="3911079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B76F0B3-DD3D-BE6B-4B69-3D2E7AC87BFD}"/>
                </a:ext>
              </a:extLst>
            </p:cNvPr>
            <p:cNvSpPr txBox="1"/>
            <p:nvPr/>
          </p:nvSpPr>
          <p:spPr>
            <a:xfrm>
              <a:off x="7238103" y="7243107"/>
              <a:ext cx="2575005" cy="1384995"/>
            </a:xfrm>
            <a:prstGeom prst="rect">
              <a:avLst/>
            </a:prstGeom>
            <a:noFill/>
          </p:spPr>
          <p:txBody>
            <a:bodyPr wrap="square" numCol="1" spcCol="0" rtlCol="0" anchor="t">
              <a:spAutoFit/>
            </a:bodyPr>
            <a:lstStyle/>
            <a:p>
              <a:r>
                <a:rPr lang="en-US" sz="1400" spc="14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Kimberley House,</a:t>
              </a:r>
            </a:p>
            <a:p>
              <a:r>
                <a:rPr lang="en-US" sz="1400" spc="14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31 Burnt Oak Broadway,</a:t>
              </a:r>
            </a:p>
            <a:p>
              <a:r>
                <a:rPr lang="en-US" sz="1400" spc="14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Edgware, Greater </a:t>
              </a:r>
            </a:p>
            <a:p>
              <a:r>
                <a:rPr lang="en-US" sz="1400" b="1" spc="140" dirty="0">
                  <a:solidFill>
                    <a:srgbClr val="5271FF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London</a:t>
              </a:r>
              <a:r>
                <a:rPr lang="en-US" sz="1400" spc="14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– HA8 5LD, UK</a:t>
              </a:r>
            </a:p>
            <a:p>
              <a:endParaRPr lang="en-US" sz="1400" spc="14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r>
                <a:rPr lang="en-US" sz="1400" b="1" spc="14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T</a:t>
              </a:r>
              <a:r>
                <a:rPr lang="en-US" sz="1400" spc="14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+44 20 3318 4422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0506553-6326-71F1-CD86-4F5DA8772ECE}"/>
                </a:ext>
              </a:extLst>
            </p:cNvPr>
            <p:cNvSpPr txBox="1"/>
            <p:nvPr/>
          </p:nvSpPr>
          <p:spPr>
            <a:xfrm>
              <a:off x="7238104" y="6349844"/>
              <a:ext cx="1307272" cy="400815"/>
            </a:xfrm>
            <a:prstGeom prst="rect">
              <a:avLst/>
            </a:prstGeom>
            <a:noFill/>
          </p:spPr>
          <p:txBody>
            <a:bodyPr wrap="square" numCol="1" spcCol="0" rtlCol="0" anchor="ctr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en-US" sz="16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Vertoz Ltd</a:t>
              </a:r>
            </a:p>
          </p:txBody>
        </p:sp>
        <p:pic>
          <p:nvPicPr>
            <p:cNvPr id="26" name="Picture 25" descr="A picture containing qr code&#10;&#10;Description automatically generated">
              <a:extLst>
                <a:ext uri="{FF2B5EF4-FFF2-40B4-BE49-F238E27FC236}">
                  <a16:creationId xmlns:a16="http://schemas.microsoft.com/office/drawing/2014/main" id="{DAFD15FA-B78A-231B-3917-9F139E538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38103" y="4717023"/>
              <a:ext cx="1076684" cy="1076684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D0B47BB-9733-1C34-1D22-013B05D648E8}"/>
              </a:ext>
            </a:extLst>
          </p:cNvPr>
          <p:cNvGrpSpPr/>
          <p:nvPr/>
        </p:nvGrpSpPr>
        <p:grpSpPr>
          <a:xfrm>
            <a:off x="4354112" y="4693447"/>
            <a:ext cx="2122888" cy="3934655"/>
            <a:chOff x="4354112" y="4693447"/>
            <a:chExt cx="2122888" cy="393465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2D34825-EF55-5B6B-7816-EF545CD0014B}"/>
                </a:ext>
              </a:extLst>
            </p:cNvPr>
            <p:cNvSpPr txBox="1"/>
            <p:nvPr/>
          </p:nvSpPr>
          <p:spPr>
            <a:xfrm>
              <a:off x="4354112" y="7243107"/>
              <a:ext cx="2122888" cy="1384995"/>
            </a:xfrm>
            <a:prstGeom prst="rect">
              <a:avLst/>
            </a:prstGeom>
            <a:noFill/>
          </p:spPr>
          <p:txBody>
            <a:bodyPr wrap="square" numCol="1" spcCol="0" rtlCol="0" anchor="t">
              <a:spAutoFit/>
            </a:bodyPr>
            <a:lstStyle/>
            <a:p>
              <a:r>
                <a:rPr lang="it-IT" sz="1400" spc="14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50 California </a:t>
              </a:r>
            </a:p>
            <a:p>
              <a:r>
                <a:rPr lang="it-IT" sz="1400" spc="14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Street Suite 1500, </a:t>
              </a:r>
            </a:p>
            <a:p>
              <a:r>
                <a:rPr lang="it-IT" sz="1400" b="1" spc="140" dirty="0">
                  <a:solidFill>
                    <a:srgbClr val="5271FF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San Francisco</a:t>
              </a:r>
              <a:r>
                <a:rPr lang="it-IT" sz="1400" spc="14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,</a:t>
              </a:r>
            </a:p>
            <a:p>
              <a:r>
                <a:rPr lang="it-IT" sz="1400" spc="14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CA 94111 USA.</a:t>
              </a:r>
            </a:p>
            <a:p>
              <a:endParaRPr lang="it-IT" sz="1400" spc="14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r>
                <a:rPr lang="it-IT" sz="1400" b="1" spc="14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T</a:t>
              </a:r>
              <a:r>
                <a:rPr lang="it-IT" sz="1400" spc="14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+1 415 300 4333</a:t>
              </a:r>
              <a:endParaRPr lang="en-US" sz="1400" spc="14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05F128B-58B0-17DB-0C93-31F0556ADECF}"/>
                </a:ext>
              </a:extLst>
            </p:cNvPr>
            <p:cNvSpPr txBox="1"/>
            <p:nvPr/>
          </p:nvSpPr>
          <p:spPr>
            <a:xfrm>
              <a:off x="4354112" y="6349844"/>
              <a:ext cx="1123836" cy="400815"/>
            </a:xfrm>
            <a:prstGeom prst="rect">
              <a:avLst/>
            </a:prstGeom>
            <a:noFill/>
          </p:spPr>
          <p:txBody>
            <a:bodyPr wrap="square" numCol="1" spcCol="0" rtlCol="0" anchor="ctr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en-US" sz="16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Vertoz Inc</a:t>
              </a:r>
            </a:p>
          </p:txBody>
        </p:sp>
        <p:pic>
          <p:nvPicPr>
            <p:cNvPr id="30" name="Picture 29" descr="Logo&#10;&#10;Description automatically generated">
              <a:extLst>
                <a:ext uri="{FF2B5EF4-FFF2-40B4-BE49-F238E27FC236}">
                  <a16:creationId xmlns:a16="http://schemas.microsoft.com/office/drawing/2014/main" id="{3FD9516E-93F8-547D-F931-1F6CC8C20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54112" y="4693447"/>
              <a:ext cx="1123836" cy="1123836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EF987BE-CDC4-0A85-D85D-59380A5FE4C2}"/>
              </a:ext>
            </a:extLst>
          </p:cNvPr>
          <p:cNvGrpSpPr/>
          <p:nvPr/>
        </p:nvGrpSpPr>
        <p:grpSpPr>
          <a:xfrm>
            <a:off x="697055" y="4585101"/>
            <a:ext cx="2884345" cy="4043001"/>
            <a:chOff x="697055" y="4585101"/>
            <a:chExt cx="2884345" cy="404300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19BA895-DE34-48C7-9BE4-F810977243F1}"/>
                </a:ext>
              </a:extLst>
            </p:cNvPr>
            <p:cNvSpPr txBox="1"/>
            <p:nvPr/>
          </p:nvSpPr>
          <p:spPr>
            <a:xfrm>
              <a:off x="697055" y="7243107"/>
              <a:ext cx="2884345" cy="1384995"/>
            </a:xfrm>
            <a:prstGeom prst="rect">
              <a:avLst/>
            </a:prstGeom>
            <a:noFill/>
          </p:spPr>
          <p:txBody>
            <a:bodyPr wrap="square" numCol="1" spcCol="0" rtlCol="0" anchor="t">
              <a:spAutoFit/>
            </a:bodyPr>
            <a:lstStyle/>
            <a:p>
              <a:r>
                <a:rPr lang="en-US" sz="1400" spc="14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1250 Broadway, </a:t>
              </a:r>
            </a:p>
            <a:p>
              <a:r>
                <a:rPr lang="en-US" sz="1400" spc="14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Suite 3611, </a:t>
              </a:r>
            </a:p>
            <a:p>
              <a:r>
                <a:rPr lang="en-US" sz="1400" spc="14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New York City, </a:t>
              </a:r>
            </a:p>
            <a:p>
              <a:r>
                <a:rPr lang="en-US" sz="1400" b="1" spc="140" dirty="0">
                  <a:solidFill>
                    <a:srgbClr val="5271FF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New York </a:t>
              </a:r>
              <a:r>
                <a:rPr lang="en-US" sz="1400" b="1" spc="14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- </a:t>
              </a:r>
              <a:r>
                <a:rPr lang="en-US" sz="1400" spc="14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10001, USA.</a:t>
              </a:r>
            </a:p>
            <a:p>
              <a:endParaRPr lang="en-US" sz="1400" spc="14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r>
                <a:rPr lang="en-US" sz="1400" b="1" spc="14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T</a:t>
              </a:r>
              <a:r>
                <a:rPr lang="en-US" sz="1400" spc="14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+1 646 895 6969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7698F84-D72A-C19E-BD1C-8FDAD3E76239}"/>
                </a:ext>
              </a:extLst>
            </p:cNvPr>
            <p:cNvSpPr txBox="1"/>
            <p:nvPr/>
          </p:nvSpPr>
          <p:spPr>
            <a:xfrm>
              <a:off x="697055" y="6349844"/>
              <a:ext cx="1123836" cy="400815"/>
            </a:xfrm>
            <a:prstGeom prst="rect">
              <a:avLst/>
            </a:prstGeom>
            <a:noFill/>
          </p:spPr>
          <p:txBody>
            <a:bodyPr wrap="square" numCol="1" spcCol="0" rtlCol="0" anchor="ctr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en-US" sz="16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Vertoz Inc</a:t>
              </a:r>
            </a:p>
          </p:txBody>
        </p:sp>
        <p:pic>
          <p:nvPicPr>
            <p:cNvPr id="34" name="Picture 3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5F2818A-B9A9-E484-E37F-39D0C6202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7055" y="4585101"/>
              <a:ext cx="1340524" cy="1340528"/>
            </a:xfrm>
            <a:prstGeom prst="rect">
              <a:avLst/>
            </a:prstGeom>
          </p:spPr>
        </p:pic>
      </p:grpSp>
      <p:sp>
        <p:nvSpPr>
          <p:cNvPr id="35" name="TextBox 12">
            <a:extLst>
              <a:ext uri="{FF2B5EF4-FFF2-40B4-BE49-F238E27FC236}">
                <a16:creationId xmlns:a16="http://schemas.microsoft.com/office/drawing/2014/main" id="{A0752592-0C4A-0A3E-DD5D-74FF862842DB}"/>
              </a:ext>
            </a:extLst>
          </p:cNvPr>
          <p:cNvSpPr txBox="1"/>
          <p:nvPr/>
        </p:nvSpPr>
        <p:spPr>
          <a:xfrm>
            <a:off x="800746" y="426812"/>
            <a:ext cx="5295254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000" dirty="0">
                <a:solidFill>
                  <a:srgbClr val="C00000"/>
                </a:solidFill>
                <a:latin typeface="Montserrat Classic" panose="020B0604020202020204" charset="0"/>
                <a:cs typeface="Montserrat Classic" panose="020B0604020202020204" charset="0"/>
              </a:rPr>
              <a:t>Global </a:t>
            </a:r>
            <a:r>
              <a:rPr lang="en-US" sz="5000" dirty="0">
                <a:latin typeface="Montserrat Classic" panose="020B0604020202020204" charset="0"/>
                <a:cs typeface="Montserrat Classic" panose="020B0604020202020204" charset="0"/>
              </a:rPr>
              <a:t>Presence</a:t>
            </a:r>
            <a:endParaRPr lang="en-US" sz="5000" dirty="0">
              <a:solidFill>
                <a:srgbClr val="C00000"/>
              </a:solidFill>
              <a:latin typeface="Montserrat Classic" panose="020B0604020202020204" charset="0"/>
              <a:cs typeface="Montserrat Classic" panose="020B0604020202020204" charset="0"/>
            </a:endParaRPr>
          </a:p>
        </p:txBody>
      </p:sp>
      <p:sp>
        <p:nvSpPr>
          <p:cNvPr id="36" name="AutoShape 4">
            <a:extLst>
              <a:ext uri="{FF2B5EF4-FFF2-40B4-BE49-F238E27FC236}">
                <a16:creationId xmlns:a16="http://schemas.microsoft.com/office/drawing/2014/main" id="{FE976E51-E370-62DF-CC64-85348665E2C9}"/>
              </a:ext>
            </a:extLst>
          </p:cNvPr>
          <p:cNvSpPr/>
          <p:nvPr/>
        </p:nvSpPr>
        <p:spPr>
          <a:xfrm rot="16200000">
            <a:off x="-35481" y="811532"/>
            <a:ext cx="784864" cy="0"/>
          </a:xfrm>
          <a:prstGeom prst="line">
            <a:avLst/>
          </a:prstGeom>
          <a:ln w="127000" cap="flat">
            <a:solidFill>
              <a:srgbClr val="5271FF"/>
            </a:solidFill>
            <a:prstDash val="solid"/>
            <a:miter lim="800000"/>
            <a:headEnd type="none" w="sm" len="sm"/>
            <a:tailEnd type="none" w="sm" len="sm"/>
          </a:ln>
        </p:spPr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007FF1B-05CD-7896-5FF2-1692CFBF59F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06801" y="9715500"/>
            <a:ext cx="1771986" cy="36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8437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48F566-E474-A872-CF4B-AD698A92BC59}"/>
              </a:ext>
            </a:extLst>
          </p:cNvPr>
          <p:cNvSpPr/>
          <p:nvPr/>
        </p:nvSpPr>
        <p:spPr>
          <a:xfrm>
            <a:off x="6705601" y="1"/>
            <a:ext cx="11582400" cy="2628899"/>
          </a:xfrm>
          <a:prstGeom prst="rect">
            <a:avLst/>
          </a:prstGeom>
          <a:solidFill>
            <a:srgbClr val="527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7549AC-CFA6-4185-250D-08D6DE24CCAC}"/>
              </a:ext>
            </a:extLst>
          </p:cNvPr>
          <p:cNvSpPr/>
          <p:nvPr/>
        </p:nvSpPr>
        <p:spPr>
          <a:xfrm>
            <a:off x="7988523" y="5181675"/>
            <a:ext cx="3289077" cy="5105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E8E998-0A28-36C8-8E05-D620E5FB021F}"/>
              </a:ext>
            </a:extLst>
          </p:cNvPr>
          <p:cNvSpPr/>
          <p:nvPr/>
        </p:nvSpPr>
        <p:spPr>
          <a:xfrm>
            <a:off x="0" y="723900"/>
            <a:ext cx="2946119" cy="5372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6" name="Picture 5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8EB44552-2706-33E2-5153-00C36E17D4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3" r="12392"/>
          <a:stretch/>
        </p:blipFill>
        <p:spPr>
          <a:xfrm>
            <a:off x="0" y="992398"/>
            <a:ext cx="11049001" cy="9351818"/>
          </a:xfrm>
          <a:prstGeom prst="rect">
            <a:avLst/>
          </a:prstGeom>
        </p:spPr>
      </p:pic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584CB78-F832-F5D7-A430-D9DEAD38D0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735" y="4674758"/>
            <a:ext cx="4039531" cy="1211859"/>
          </a:xfrm>
          <a:prstGeom prst="rect">
            <a:avLst/>
          </a:prstGeom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057ACB04-9913-BDBC-4F04-2C428D2320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916400" y="8801100"/>
            <a:ext cx="1028700" cy="11986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11A1764D-537E-E4EB-6455-F4AE31ACA4C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848612" y="-599349"/>
            <a:ext cx="1028700" cy="119869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1733815" y="6123848"/>
            <a:ext cx="586937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Thank You</a:t>
            </a:r>
          </a:p>
        </p:txBody>
      </p:sp>
      <p:sp>
        <p:nvSpPr>
          <p:cNvPr id="14" name="Rectangle: Single Corner Snipped 13">
            <a:extLst>
              <a:ext uri="{FF2B5EF4-FFF2-40B4-BE49-F238E27FC236}">
                <a16:creationId xmlns:a16="http://schemas.microsoft.com/office/drawing/2014/main" id="{B288C06F-960C-E42C-D655-A8D2CA6F4ADB}"/>
              </a:ext>
            </a:extLst>
          </p:cNvPr>
          <p:cNvSpPr/>
          <p:nvPr/>
        </p:nvSpPr>
        <p:spPr>
          <a:xfrm>
            <a:off x="11049001" y="992398"/>
            <a:ext cx="2271082" cy="2271082"/>
          </a:xfrm>
          <a:prstGeom prst="snip1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5" name="Picture 14" descr="Shape&#10;&#10;Description automatically generated with low confidence">
            <a:extLst>
              <a:ext uri="{FF2B5EF4-FFF2-40B4-BE49-F238E27FC236}">
                <a16:creationId xmlns:a16="http://schemas.microsoft.com/office/drawing/2014/main" id="{6C205143-8297-E361-2995-0D3AE4427FA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 trans="0" detail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530" y="1373928"/>
            <a:ext cx="1508023" cy="150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33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C08864-1CD2-9167-B97B-A812CD869F7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1739"/>
            <a:ext cx="4663742" cy="223250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E3AB3CD-7A40-3881-D650-ECF59632F74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09042" y="1278092"/>
            <a:ext cx="5250280" cy="8501652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E83E2782-9C74-FAAF-28BA-CECF8FAD3F6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  <p:sp>
        <p:nvSpPr>
          <p:cNvPr id="17" name="TextBox 12">
            <a:extLst>
              <a:ext uri="{FF2B5EF4-FFF2-40B4-BE49-F238E27FC236}">
                <a16:creationId xmlns:a16="http://schemas.microsoft.com/office/drawing/2014/main" id="{798D5242-EA7E-D403-15D3-F06E7E46DFA9}"/>
              </a:ext>
            </a:extLst>
          </p:cNvPr>
          <p:cNvSpPr txBox="1"/>
          <p:nvPr/>
        </p:nvSpPr>
        <p:spPr>
          <a:xfrm>
            <a:off x="800745" y="426812"/>
            <a:ext cx="12008296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 Deliver The </a:t>
            </a:r>
            <a:r>
              <a:rPr lang="en-US" sz="5000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British Asian</a:t>
            </a:r>
            <a:r>
              <a:rPr lang="en-US" sz="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Market </a:t>
            </a:r>
            <a:endParaRPr lang="en-US" sz="5000" dirty="0">
              <a:solidFill>
                <a:srgbClr val="C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74C3B1-DE01-809C-948E-DCD2C1CD35BB}"/>
              </a:ext>
            </a:extLst>
          </p:cNvPr>
          <p:cNvSpPr txBox="1"/>
          <p:nvPr/>
        </p:nvSpPr>
        <p:spPr>
          <a:xfrm>
            <a:off x="800747" y="1333500"/>
            <a:ext cx="666685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Asian market is growing  and has arrived!</a:t>
            </a:r>
            <a:endParaRPr lang="en-IN" sz="2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1" name="Picture 12">
            <a:extLst>
              <a:ext uri="{FF2B5EF4-FFF2-40B4-BE49-F238E27FC236}">
                <a16:creationId xmlns:a16="http://schemas.microsoft.com/office/drawing/2014/main" id="{39B03FC3-9F45-6FF2-9DFA-5E28765EF84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567371" y="211003"/>
            <a:ext cx="1028700" cy="1198697"/>
          </a:xfrm>
          <a:prstGeom prst="rect">
            <a:avLst/>
          </a:prstGeom>
        </p:spPr>
      </p:pic>
      <p:sp>
        <p:nvSpPr>
          <p:cNvPr id="49" name="AutoShape 4">
            <a:extLst>
              <a:ext uri="{FF2B5EF4-FFF2-40B4-BE49-F238E27FC236}">
                <a16:creationId xmlns:a16="http://schemas.microsoft.com/office/drawing/2014/main" id="{3CD1B8AA-AFC5-15E8-57DF-9352A5FD3628}"/>
              </a:ext>
            </a:extLst>
          </p:cNvPr>
          <p:cNvSpPr/>
          <p:nvPr/>
        </p:nvSpPr>
        <p:spPr>
          <a:xfrm rot="16200000">
            <a:off x="-35481" y="811532"/>
            <a:ext cx="784864" cy="0"/>
          </a:xfrm>
          <a:prstGeom prst="line">
            <a:avLst/>
          </a:prstGeom>
          <a:ln w="190500" cap="flat">
            <a:solidFill>
              <a:srgbClr val="5271FF"/>
            </a:solidFill>
            <a:prstDash val="solid"/>
            <a:miter lim="800000"/>
            <a:headEnd type="none" w="sm" len="sm"/>
            <a:tailEnd type="none" w="sm" len="sm"/>
          </a:ln>
        </p:spPr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A3BE531-0E54-4229-B212-F5A6A9120F45}"/>
              </a:ext>
            </a:extLst>
          </p:cNvPr>
          <p:cNvGrpSpPr/>
          <p:nvPr/>
        </p:nvGrpSpPr>
        <p:grpSpPr>
          <a:xfrm>
            <a:off x="882029" y="2331960"/>
            <a:ext cx="16523942" cy="7409995"/>
            <a:chOff x="882029" y="2331960"/>
            <a:chExt cx="16523942" cy="7409995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7A19521A-DFC9-DCC8-D1A6-462911669ED3}"/>
                </a:ext>
              </a:extLst>
            </p:cNvPr>
            <p:cNvGrpSpPr/>
            <p:nvPr/>
          </p:nvGrpSpPr>
          <p:grpSpPr>
            <a:xfrm>
              <a:off x="14839596" y="2331960"/>
              <a:ext cx="2566375" cy="3492286"/>
              <a:chOff x="15006250" y="2484360"/>
              <a:chExt cx="2566375" cy="3492286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80A1BFC2-B016-9E34-7882-670A4A271C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63" b="4463"/>
              <a:stretch/>
            </p:blipFill>
            <p:spPr>
              <a:xfrm>
                <a:off x="15006250" y="2484360"/>
                <a:ext cx="2456294" cy="3149094"/>
              </a:xfrm>
              <a:prstGeom prst="snip2DiagRect">
                <a:avLst/>
              </a:prstGeom>
              <a:noFill/>
              <a:ln w="88900" cap="sq">
                <a:solidFill>
                  <a:srgbClr val="5271FF"/>
                </a:solidFill>
                <a:miter lim="800000"/>
              </a:ln>
              <a:effectLst/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A03B8B75-ABBF-8C01-0B63-348986FA0819}"/>
                  </a:ext>
                </a:extLst>
              </p:cNvPr>
              <p:cNvSpPr/>
              <p:nvPr/>
            </p:nvSpPr>
            <p:spPr>
              <a:xfrm>
                <a:off x="15386748" y="4689988"/>
                <a:ext cx="2185877" cy="1286658"/>
              </a:xfrm>
              <a:prstGeom prst="rect">
                <a:avLst/>
              </a:prstGeom>
              <a:solidFill>
                <a:srgbClr val="4C61FE"/>
              </a:solidFill>
              <a:ln w="76200">
                <a:solidFill>
                  <a:schemeClr val="bg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11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653554A5-BEBD-346A-A4F7-532CC53A3337}"/>
                  </a:ext>
                </a:extLst>
              </p:cNvPr>
              <p:cNvSpPr txBox="1"/>
              <p:nvPr/>
            </p:nvSpPr>
            <p:spPr>
              <a:xfrm>
                <a:off x="15544800" y="4929361"/>
                <a:ext cx="1869772" cy="8079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IN" sz="1500" b="1" u="sng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Lutfur Rahman</a:t>
                </a: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Mayor of Tower Hamlets</a:t>
                </a: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[Bangladeshi Origin]</a:t>
                </a:r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404539B5-C9EB-0589-664C-A72F18B85E09}"/>
                </a:ext>
              </a:extLst>
            </p:cNvPr>
            <p:cNvGrpSpPr/>
            <p:nvPr/>
          </p:nvGrpSpPr>
          <p:grpSpPr>
            <a:xfrm>
              <a:off x="882029" y="6249669"/>
              <a:ext cx="2566375" cy="3492286"/>
              <a:chOff x="1048683" y="6233179"/>
              <a:chExt cx="2566375" cy="3492286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7B4ADF6C-36E4-A024-7A0A-4A30ADF249D2}"/>
                  </a:ext>
                </a:extLst>
              </p:cNvPr>
              <p:cNvGrpSpPr/>
              <p:nvPr/>
            </p:nvGrpSpPr>
            <p:grpSpPr>
              <a:xfrm>
                <a:off x="1048683" y="6233179"/>
                <a:ext cx="2566375" cy="3492286"/>
                <a:chOff x="1048683" y="6233179"/>
                <a:chExt cx="2566375" cy="3492286"/>
              </a:xfrm>
            </p:grpSpPr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id="{51DA1E85-FD8B-5445-4964-EAE24D432B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463" b="4463"/>
                <a:stretch/>
              </p:blipFill>
              <p:spPr>
                <a:xfrm>
                  <a:off x="1048683" y="6233179"/>
                  <a:ext cx="2456294" cy="3149094"/>
                </a:xfrm>
                <a:prstGeom prst="snip2DiagRect">
                  <a:avLst/>
                </a:prstGeom>
                <a:noFill/>
                <a:ln w="88900" cap="sq">
                  <a:solidFill>
                    <a:srgbClr val="5271FF"/>
                  </a:solidFill>
                  <a:miter lim="800000"/>
                </a:ln>
                <a:effectLst/>
                <a:scene3d>
                  <a:camera prst="orthographicFront"/>
                  <a:lightRig rig="twoPt" dir="t">
                    <a:rot lat="0" lon="0" rev="7200000"/>
                  </a:lightRig>
                </a:scene3d>
                <a:sp3d>
                  <a:bevelT w="25400" h="19050"/>
                  <a:contourClr>
                    <a:srgbClr val="FFFFFF"/>
                  </a:contourClr>
                </a:sp3d>
              </p:spPr>
            </p:pic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02190381-00AC-448C-8DF7-A1053A45FB09}"/>
                    </a:ext>
                  </a:extLst>
                </p:cNvPr>
                <p:cNvSpPr/>
                <p:nvPr/>
              </p:nvSpPr>
              <p:spPr>
                <a:xfrm>
                  <a:off x="1429181" y="8438807"/>
                  <a:ext cx="2185877" cy="1286658"/>
                </a:xfrm>
                <a:prstGeom prst="rect">
                  <a:avLst/>
                </a:prstGeom>
                <a:solidFill>
                  <a:srgbClr val="4C61FE"/>
                </a:solidFill>
                <a:ln w="76200">
                  <a:solidFill>
                    <a:schemeClr val="bg1"/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en-US" sz="1100" dirty="0"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rPr>
                    <a:t> </a:t>
                  </a:r>
                </a:p>
              </p:txBody>
            </p:sp>
          </p:grp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F7AE053-BE0D-C375-1A39-13640F8A68BA}"/>
                  </a:ext>
                </a:extLst>
              </p:cNvPr>
              <p:cNvSpPr txBox="1"/>
              <p:nvPr/>
            </p:nvSpPr>
            <p:spPr>
              <a:xfrm>
                <a:off x="1542281" y="8585846"/>
                <a:ext cx="1959676" cy="9925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IN" sz="1500" b="1" u="sng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Alan </a:t>
                </a:r>
                <a:r>
                  <a:rPr lang="en-IN" sz="1500" b="1" u="sng" dirty="0" err="1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Mak</a:t>
                </a:r>
                <a:endParaRPr lang="en-IN" sz="1500" b="1" u="sng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MP for </a:t>
                </a:r>
                <a:r>
                  <a:rPr lang="en-US" sz="1200" dirty="0" err="1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Havant</a:t>
                </a:r>
                <a:r>
                  <a:rPr lang="en-US" sz="1200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, member of the House of Commons</a:t>
                </a: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[Chinese Origin]</a:t>
                </a:r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09CFC5A0-E8B0-BC7E-3188-B393836FC0D6}"/>
                </a:ext>
              </a:extLst>
            </p:cNvPr>
            <p:cNvGrpSpPr/>
            <p:nvPr/>
          </p:nvGrpSpPr>
          <p:grpSpPr>
            <a:xfrm>
              <a:off x="4415216" y="2331960"/>
              <a:ext cx="2478784" cy="3497340"/>
              <a:chOff x="4370836" y="2484360"/>
              <a:chExt cx="2478784" cy="349734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0F9F179A-F8BB-20AB-7EA8-7AADA4050E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74" b="4474"/>
              <a:stretch/>
            </p:blipFill>
            <p:spPr>
              <a:xfrm>
                <a:off x="4370836" y="2484360"/>
                <a:ext cx="2456294" cy="3149095"/>
              </a:xfrm>
              <a:prstGeom prst="snip2DiagRect">
                <a:avLst/>
              </a:prstGeom>
              <a:noFill/>
              <a:ln w="88900" cap="sq">
                <a:solidFill>
                  <a:srgbClr val="5271FF"/>
                </a:solidFill>
                <a:miter lim="800000"/>
              </a:ln>
              <a:effectLst/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7823980-77BA-30F7-80B2-9322F110AD2D}"/>
                  </a:ext>
                </a:extLst>
              </p:cNvPr>
              <p:cNvSpPr/>
              <p:nvPr/>
            </p:nvSpPr>
            <p:spPr>
              <a:xfrm>
                <a:off x="4663743" y="4695042"/>
                <a:ext cx="2185877" cy="1286658"/>
              </a:xfrm>
              <a:prstGeom prst="rect">
                <a:avLst/>
              </a:prstGeom>
              <a:solidFill>
                <a:srgbClr val="4C61FE"/>
              </a:solidFill>
              <a:ln w="76200">
                <a:solidFill>
                  <a:schemeClr val="bg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11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8B22C4B-FB7C-AE9D-39C7-1797EA45B8E7}"/>
                  </a:ext>
                </a:extLst>
              </p:cNvPr>
              <p:cNvSpPr txBox="1"/>
              <p:nvPr/>
            </p:nvSpPr>
            <p:spPr>
              <a:xfrm>
                <a:off x="4805766" y="4934415"/>
                <a:ext cx="1901830" cy="8079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IN" sz="1500" b="1" u="sng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Priti Patel</a:t>
                </a: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British - Home Secretary</a:t>
                </a: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[Indian Origin]</a:t>
                </a:r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7682C127-B9E1-1507-BDD5-E81B464D7ADD}"/>
                </a:ext>
              </a:extLst>
            </p:cNvPr>
            <p:cNvGrpSpPr/>
            <p:nvPr/>
          </p:nvGrpSpPr>
          <p:grpSpPr>
            <a:xfrm>
              <a:off x="4357050" y="6249669"/>
              <a:ext cx="2566375" cy="3492286"/>
              <a:chOff x="4348348" y="6239053"/>
              <a:chExt cx="2566375" cy="3492286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9A17CE91-329B-ED56-87E7-04B4201570A9}"/>
                  </a:ext>
                </a:extLst>
              </p:cNvPr>
              <p:cNvGrpSpPr/>
              <p:nvPr/>
            </p:nvGrpSpPr>
            <p:grpSpPr>
              <a:xfrm>
                <a:off x="4348348" y="6239053"/>
                <a:ext cx="2566375" cy="3492286"/>
                <a:chOff x="1048683" y="6233179"/>
                <a:chExt cx="2566375" cy="3492286"/>
              </a:xfrm>
            </p:grpSpPr>
            <p:pic>
              <p:nvPicPr>
                <p:cNvPr id="71" name="Picture 70">
                  <a:extLst>
                    <a:ext uri="{FF2B5EF4-FFF2-40B4-BE49-F238E27FC236}">
                      <a16:creationId xmlns:a16="http://schemas.microsoft.com/office/drawing/2014/main" id="{54125492-0318-B580-8FAA-CC40D2E460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463" b="4463"/>
                <a:stretch/>
              </p:blipFill>
              <p:spPr>
                <a:xfrm>
                  <a:off x="1048683" y="6233179"/>
                  <a:ext cx="2456294" cy="3149094"/>
                </a:xfrm>
                <a:prstGeom prst="snip2DiagRect">
                  <a:avLst/>
                </a:prstGeom>
                <a:noFill/>
                <a:ln w="88900" cap="sq">
                  <a:solidFill>
                    <a:srgbClr val="5271FF"/>
                  </a:solidFill>
                  <a:miter lim="800000"/>
                </a:ln>
                <a:effectLst/>
                <a:scene3d>
                  <a:camera prst="orthographicFront"/>
                  <a:lightRig rig="twoPt" dir="t">
                    <a:rot lat="0" lon="0" rev="7200000"/>
                  </a:lightRig>
                </a:scene3d>
                <a:sp3d>
                  <a:bevelT w="25400" h="19050"/>
                  <a:contourClr>
                    <a:srgbClr val="FFFFFF"/>
                  </a:contourClr>
                </a:sp3d>
              </p:spPr>
            </p:pic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D57F99D0-B9B5-9E13-62CF-164D412F2FB5}"/>
                    </a:ext>
                  </a:extLst>
                </p:cNvPr>
                <p:cNvSpPr/>
                <p:nvPr/>
              </p:nvSpPr>
              <p:spPr>
                <a:xfrm>
                  <a:off x="1429181" y="8438807"/>
                  <a:ext cx="2185877" cy="1286658"/>
                </a:xfrm>
                <a:prstGeom prst="rect">
                  <a:avLst/>
                </a:prstGeom>
                <a:solidFill>
                  <a:srgbClr val="4C61FE"/>
                </a:solidFill>
                <a:ln w="76200">
                  <a:solidFill>
                    <a:schemeClr val="bg1"/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en-US" sz="1100" dirty="0"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rPr>
                    <a:t> </a:t>
                  </a:r>
                </a:p>
              </p:txBody>
            </p:sp>
          </p:grp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D0743859-DE65-BF04-CE88-FB7BC6D84885}"/>
                  </a:ext>
                </a:extLst>
              </p:cNvPr>
              <p:cNvSpPr txBox="1"/>
              <p:nvPr/>
            </p:nvSpPr>
            <p:spPr>
              <a:xfrm>
                <a:off x="5039248" y="8678178"/>
                <a:ext cx="1565072" cy="8079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IN" sz="1500" b="1" u="sng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Benedict Wong</a:t>
                </a: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Actor </a:t>
                </a: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[Hong Kong Origin]</a:t>
                </a:r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FC45087D-7D9D-4246-A57D-1B041C9C4582}"/>
                </a:ext>
              </a:extLst>
            </p:cNvPr>
            <p:cNvGrpSpPr/>
            <p:nvPr/>
          </p:nvGrpSpPr>
          <p:grpSpPr>
            <a:xfrm>
              <a:off x="7831615" y="2331960"/>
              <a:ext cx="2566376" cy="3497340"/>
              <a:chOff x="7857579" y="2484360"/>
              <a:chExt cx="2566376" cy="3497340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5DAA59C1-6922-6A13-3B65-6E759463F0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74" b="4474"/>
              <a:stretch/>
            </p:blipFill>
            <p:spPr>
              <a:xfrm>
                <a:off x="7857579" y="2484360"/>
                <a:ext cx="2456294" cy="3149094"/>
              </a:xfrm>
              <a:prstGeom prst="snip2DiagRect">
                <a:avLst/>
              </a:prstGeom>
              <a:noFill/>
              <a:ln w="88900" cap="sq">
                <a:solidFill>
                  <a:srgbClr val="5271FF"/>
                </a:solidFill>
                <a:miter lim="800000"/>
              </a:ln>
              <a:effectLst/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E0B977B6-CEFF-353F-39A0-F944E4B567AB}"/>
                  </a:ext>
                </a:extLst>
              </p:cNvPr>
              <p:cNvSpPr/>
              <p:nvPr/>
            </p:nvSpPr>
            <p:spPr>
              <a:xfrm>
                <a:off x="8238078" y="4695042"/>
                <a:ext cx="2185877" cy="1286658"/>
              </a:xfrm>
              <a:prstGeom prst="rect">
                <a:avLst/>
              </a:prstGeom>
              <a:solidFill>
                <a:srgbClr val="4C61FE"/>
              </a:solidFill>
              <a:ln w="76200">
                <a:solidFill>
                  <a:schemeClr val="bg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11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D08A043-9FF6-1648-7051-E83BD0EC21E9}"/>
                  </a:ext>
                </a:extLst>
              </p:cNvPr>
              <p:cNvSpPr txBox="1"/>
              <p:nvPr/>
            </p:nvSpPr>
            <p:spPr>
              <a:xfrm>
                <a:off x="8629059" y="4929361"/>
                <a:ext cx="1403914" cy="8079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IN" sz="1500" b="1" u="sng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Riz Ahmed</a:t>
                </a: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Actor</a:t>
                </a: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[Pakistani Origin]</a:t>
                </a:r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CDA025A5-0ABD-91E7-838E-E0252FBDFA1F}"/>
                </a:ext>
              </a:extLst>
            </p:cNvPr>
            <p:cNvGrpSpPr/>
            <p:nvPr/>
          </p:nvGrpSpPr>
          <p:grpSpPr>
            <a:xfrm>
              <a:off x="7776574" y="6249669"/>
              <a:ext cx="2566375" cy="3492286"/>
              <a:chOff x="7857579" y="6239053"/>
              <a:chExt cx="2566375" cy="3492286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87F0CF50-2E4A-0F05-CA70-3311E7F3F16E}"/>
                  </a:ext>
                </a:extLst>
              </p:cNvPr>
              <p:cNvGrpSpPr/>
              <p:nvPr/>
            </p:nvGrpSpPr>
            <p:grpSpPr>
              <a:xfrm>
                <a:off x="7857579" y="6239053"/>
                <a:ext cx="2566375" cy="3492286"/>
                <a:chOff x="1048683" y="6233179"/>
                <a:chExt cx="2566375" cy="3492286"/>
              </a:xfrm>
            </p:grpSpPr>
            <p:pic>
              <p:nvPicPr>
                <p:cNvPr id="77" name="Picture 76">
                  <a:extLst>
                    <a:ext uri="{FF2B5EF4-FFF2-40B4-BE49-F238E27FC236}">
                      <a16:creationId xmlns:a16="http://schemas.microsoft.com/office/drawing/2014/main" id="{4C30BA08-E58B-8AAF-FE7A-08F35C68DB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463" b="4463"/>
                <a:stretch/>
              </p:blipFill>
              <p:spPr>
                <a:xfrm>
                  <a:off x="1048683" y="6233179"/>
                  <a:ext cx="2456294" cy="3149094"/>
                </a:xfrm>
                <a:prstGeom prst="snip2DiagRect">
                  <a:avLst/>
                </a:prstGeom>
                <a:noFill/>
                <a:ln w="88900" cap="sq">
                  <a:solidFill>
                    <a:srgbClr val="5271FF"/>
                  </a:solidFill>
                  <a:miter lim="800000"/>
                </a:ln>
                <a:effectLst/>
                <a:scene3d>
                  <a:camera prst="orthographicFront"/>
                  <a:lightRig rig="twoPt" dir="t">
                    <a:rot lat="0" lon="0" rev="7200000"/>
                  </a:lightRig>
                </a:scene3d>
                <a:sp3d>
                  <a:bevelT w="25400" h="19050"/>
                  <a:contourClr>
                    <a:srgbClr val="FFFFFF"/>
                  </a:contourClr>
                </a:sp3d>
              </p:spPr>
            </p:pic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80956881-DC8D-0545-790A-B896CAD045FD}"/>
                    </a:ext>
                  </a:extLst>
                </p:cNvPr>
                <p:cNvSpPr/>
                <p:nvPr/>
              </p:nvSpPr>
              <p:spPr>
                <a:xfrm>
                  <a:off x="1429181" y="8438807"/>
                  <a:ext cx="2185877" cy="1286658"/>
                </a:xfrm>
                <a:prstGeom prst="rect">
                  <a:avLst/>
                </a:prstGeom>
                <a:solidFill>
                  <a:srgbClr val="4C61FE"/>
                </a:solidFill>
                <a:ln w="76200">
                  <a:solidFill>
                    <a:schemeClr val="bg1"/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en-US" sz="1100" dirty="0"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rPr>
                    <a:t> </a:t>
                  </a:r>
                </a:p>
              </p:txBody>
            </p:sp>
          </p:grp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70D4D6F8-7F54-6597-C806-80737E0A5F54}"/>
                  </a:ext>
                </a:extLst>
              </p:cNvPr>
              <p:cNvSpPr txBox="1"/>
              <p:nvPr/>
            </p:nvSpPr>
            <p:spPr>
              <a:xfrm>
                <a:off x="8548479" y="8672576"/>
                <a:ext cx="1565072" cy="8079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IN" sz="1500" b="1" u="sng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Leena Nair</a:t>
                </a: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Global CEO Chanel [Indian Origin]</a:t>
                </a:r>
              </a:p>
            </p:txBody>
          </p: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3BA70EE0-C101-0857-1820-00192A6D1D6B}"/>
                </a:ext>
              </a:extLst>
            </p:cNvPr>
            <p:cNvGrpSpPr/>
            <p:nvPr/>
          </p:nvGrpSpPr>
          <p:grpSpPr>
            <a:xfrm>
              <a:off x="11335606" y="2331960"/>
              <a:ext cx="2566375" cy="3492286"/>
              <a:chOff x="11431915" y="2484360"/>
              <a:chExt cx="2566375" cy="349228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4603466-04D2-024C-3373-DD812E5FFB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63" b="4463"/>
              <a:stretch/>
            </p:blipFill>
            <p:spPr>
              <a:xfrm>
                <a:off x="11431915" y="2484360"/>
                <a:ext cx="2456294" cy="3149094"/>
              </a:xfrm>
              <a:prstGeom prst="snip2DiagRect">
                <a:avLst/>
              </a:prstGeom>
              <a:noFill/>
              <a:ln w="88900" cap="sq">
                <a:solidFill>
                  <a:srgbClr val="5271FF"/>
                </a:solidFill>
                <a:miter lim="800000"/>
              </a:ln>
              <a:effectLst/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598465DF-DA6C-97EF-8128-A82061B5B819}"/>
                  </a:ext>
                </a:extLst>
              </p:cNvPr>
              <p:cNvSpPr/>
              <p:nvPr/>
            </p:nvSpPr>
            <p:spPr>
              <a:xfrm>
                <a:off x="11812413" y="4689988"/>
                <a:ext cx="2185877" cy="1286658"/>
              </a:xfrm>
              <a:prstGeom prst="rect">
                <a:avLst/>
              </a:prstGeom>
              <a:solidFill>
                <a:srgbClr val="4C61FE"/>
              </a:solidFill>
              <a:ln w="76200">
                <a:solidFill>
                  <a:schemeClr val="bg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1100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E39D864D-0D09-9C02-5C58-B6DB7A46A321}"/>
                  </a:ext>
                </a:extLst>
              </p:cNvPr>
              <p:cNvSpPr txBox="1"/>
              <p:nvPr/>
            </p:nvSpPr>
            <p:spPr>
              <a:xfrm>
                <a:off x="12155962" y="4929361"/>
                <a:ext cx="1498778" cy="8079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IN" sz="1500" b="1" u="sng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Lakshmi Mittal</a:t>
                </a: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Steel Magnate</a:t>
                </a: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[Indian Origin]</a:t>
                </a: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82552BEB-E42B-CD96-EE4B-32A76730DB32}"/>
                </a:ext>
              </a:extLst>
            </p:cNvPr>
            <p:cNvGrpSpPr/>
            <p:nvPr/>
          </p:nvGrpSpPr>
          <p:grpSpPr>
            <a:xfrm>
              <a:off x="11276532" y="6249669"/>
              <a:ext cx="2566375" cy="3492286"/>
              <a:chOff x="11437485" y="6239053"/>
              <a:chExt cx="2566375" cy="3492286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1D6067A7-1FE7-FA9B-2A04-C74251A5F119}"/>
                  </a:ext>
                </a:extLst>
              </p:cNvPr>
              <p:cNvGrpSpPr/>
              <p:nvPr/>
            </p:nvGrpSpPr>
            <p:grpSpPr>
              <a:xfrm>
                <a:off x="11437485" y="6239053"/>
                <a:ext cx="2566375" cy="3492286"/>
                <a:chOff x="1048683" y="6233179"/>
                <a:chExt cx="2566375" cy="3492286"/>
              </a:xfrm>
            </p:grpSpPr>
            <p:pic>
              <p:nvPicPr>
                <p:cNvPr id="85" name="Picture 84">
                  <a:extLst>
                    <a:ext uri="{FF2B5EF4-FFF2-40B4-BE49-F238E27FC236}">
                      <a16:creationId xmlns:a16="http://schemas.microsoft.com/office/drawing/2014/main" id="{0C464E94-D122-5FFB-E54D-83D8F00C2B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463" b="4463"/>
                <a:stretch/>
              </p:blipFill>
              <p:spPr>
                <a:xfrm>
                  <a:off x="1048683" y="6233179"/>
                  <a:ext cx="2456294" cy="3149094"/>
                </a:xfrm>
                <a:prstGeom prst="snip2DiagRect">
                  <a:avLst/>
                </a:prstGeom>
                <a:noFill/>
                <a:ln w="88900" cap="sq">
                  <a:solidFill>
                    <a:srgbClr val="5271FF"/>
                  </a:solidFill>
                  <a:miter lim="800000"/>
                </a:ln>
                <a:effectLst/>
                <a:scene3d>
                  <a:camera prst="orthographicFront"/>
                  <a:lightRig rig="twoPt" dir="t">
                    <a:rot lat="0" lon="0" rev="7200000"/>
                  </a:lightRig>
                </a:scene3d>
                <a:sp3d>
                  <a:bevelT w="25400" h="19050"/>
                  <a:contourClr>
                    <a:srgbClr val="FFFFFF"/>
                  </a:contourClr>
                </a:sp3d>
              </p:spPr>
            </p:pic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04B412CE-C8D2-D89B-B415-9FBE357698E2}"/>
                    </a:ext>
                  </a:extLst>
                </p:cNvPr>
                <p:cNvSpPr/>
                <p:nvPr/>
              </p:nvSpPr>
              <p:spPr>
                <a:xfrm>
                  <a:off x="1429181" y="8438807"/>
                  <a:ext cx="2185877" cy="1286658"/>
                </a:xfrm>
                <a:prstGeom prst="rect">
                  <a:avLst/>
                </a:prstGeom>
                <a:solidFill>
                  <a:srgbClr val="4C61FE"/>
                </a:solidFill>
                <a:ln w="76200">
                  <a:solidFill>
                    <a:schemeClr val="bg1"/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en-US" sz="1100" dirty="0"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rPr>
                    <a:t> </a:t>
                  </a:r>
                </a:p>
              </p:txBody>
            </p:sp>
          </p:grp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396D8D3B-9379-74FA-445F-3C7919CC62B6}"/>
                  </a:ext>
                </a:extLst>
              </p:cNvPr>
              <p:cNvSpPr txBox="1"/>
              <p:nvPr/>
            </p:nvSpPr>
            <p:spPr>
              <a:xfrm>
                <a:off x="12211665" y="8678178"/>
                <a:ext cx="1398512" cy="8079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IN" sz="1500" b="1" u="sng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Anya </a:t>
                </a:r>
                <a:r>
                  <a:rPr lang="en-IN" sz="1500" b="1" u="sng" dirty="0" err="1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Chalotra</a:t>
                </a:r>
                <a:endParaRPr lang="en-IN" sz="1500" b="1" u="sng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Actress</a:t>
                </a: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[Indian origin]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84212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2">
            <a:extLst>
              <a:ext uri="{FF2B5EF4-FFF2-40B4-BE49-F238E27FC236}">
                <a16:creationId xmlns:a16="http://schemas.microsoft.com/office/drawing/2014/main" id="{798D5242-EA7E-D403-15D3-F06E7E46DFA9}"/>
              </a:ext>
            </a:extLst>
          </p:cNvPr>
          <p:cNvSpPr txBox="1"/>
          <p:nvPr/>
        </p:nvSpPr>
        <p:spPr>
          <a:xfrm>
            <a:off x="800746" y="426812"/>
            <a:ext cx="7657454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British Asian –</a:t>
            </a:r>
          </a:p>
          <a:p>
            <a:r>
              <a:rPr lang="en-US" sz="5000" dirty="0">
                <a:solidFill>
                  <a:srgbClr val="CC000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Rapidly Growing Market</a:t>
            </a: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E83E2782-9C74-FAAF-28BA-CECF8FAD3F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3A5C23-7894-039A-DFF4-F9C9B7FA6EFF}"/>
              </a:ext>
            </a:extLst>
          </p:cNvPr>
          <p:cNvSpPr txBox="1"/>
          <p:nvPr/>
        </p:nvSpPr>
        <p:spPr>
          <a:xfrm>
            <a:off x="914400" y="2862710"/>
            <a:ext cx="56852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British Asians accounted for </a:t>
            </a:r>
            <a:r>
              <a:rPr lang="en-US" sz="2200" dirty="0">
                <a:solidFill>
                  <a:srgbClr val="CC000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9.3% </a:t>
            </a: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 the            total population in 2021.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4A166C-1D19-CB6C-A9F9-05D1897718E6}"/>
              </a:ext>
            </a:extLst>
          </p:cNvPr>
          <p:cNvSpPr txBox="1"/>
          <p:nvPr/>
        </p:nvSpPr>
        <p:spPr>
          <a:xfrm>
            <a:off x="914400" y="4062401"/>
            <a:ext cx="74157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British Asian had the largest increase in population</a:t>
            </a:r>
          </a:p>
          <a:p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From </a:t>
            </a:r>
            <a:r>
              <a:rPr lang="en-US" sz="2200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7.5%</a:t>
            </a: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 </a:t>
            </a:r>
            <a:r>
              <a:rPr lang="en-US" sz="2200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2011</a:t>
            </a: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to </a:t>
            </a:r>
            <a:r>
              <a:rPr lang="en-US" sz="2200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9.3%</a:t>
            </a: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of total population in </a:t>
            </a:r>
            <a:r>
              <a:rPr lang="en-US" sz="2200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2021.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679017-9FFB-BC12-87D5-FA6FB2823A39}"/>
              </a:ext>
            </a:extLst>
          </p:cNvPr>
          <p:cNvSpPr txBox="1"/>
          <p:nvPr/>
        </p:nvSpPr>
        <p:spPr>
          <a:xfrm>
            <a:off x="914400" y="6123229"/>
            <a:ext cx="76574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British </a:t>
            </a:r>
            <a:r>
              <a:rPr lang="en-US" sz="2200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Indian</a:t>
            </a: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population has </a:t>
            </a:r>
            <a:r>
              <a:rPr lang="en-US" sz="2200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increased 32% </a:t>
            </a: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since 2011.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80C902-10E6-B099-5C55-C7CC19690343}"/>
              </a:ext>
            </a:extLst>
          </p:cNvPr>
          <p:cNvSpPr txBox="1"/>
          <p:nvPr/>
        </p:nvSpPr>
        <p:spPr>
          <a:xfrm>
            <a:off x="914400" y="8184059"/>
            <a:ext cx="586396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200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Pakistani </a:t>
            </a: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ethnicity had a </a:t>
            </a:r>
            <a:r>
              <a:rPr lang="en-US" sz="2200" dirty="0">
                <a:solidFill>
                  <a:srgbClr val="CC000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41%</a:t>
            </a: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200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increase</a:t>
            </a: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  population since 2011.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213518-BC8E-D32F-76B7-C34071C0274A}"/>
              </a:ext>
            </a:extLst>
          </p:cNvPr>
          <p:cNvSpPr txBox="1"/>
          <p:nvPr/>
        </p:nvSpPr>
        <p:spPr>
          <a:xfrm>
            <a:off x="767764" y="9623746"/>
            <a:ext cx="127958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Source; https://www.ons.gov.uk/peoplepopulationandcommunity/culturalidentity/ethnicity/bulletins/ethnicgroupenglandandwales/census2021#ethnic-groups-in-england-and-wales </a:t>
            </a:r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160237F9-9232-A3BD-A80C-D26E8C8EDD1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902349" y="371924"/>
            <a:ext cx="1028700" cy="1198697"/>
          </a:xfrm>
          <a:prstGeom prst="rect">
            <a:avLst/>
          </a:prstGeom>
        </p:spPr>
      </p:pic>
      <p:sp>
        <p:nvSpPr>
          <p:cNvPr id="3" name="AutoShape 4">
            <a:extLst>
              <a:ext uri="{FF2B5EF4-FFF2-40B4-BE49-F238E27FC236}">
                <a16:creationId xmlns:a16="http://schemas.microsoft.com/office/drawing/2014/main" id="{05463E0B-97D9-EED0-DFC8-1D42B5184231}"/>
              </a:ext>
            </a:extLst>
          </p:cNvPr>
          <p:cNvSpPr/>
          <p:nvPr/>
        </p:nvSpPr>
        <p:spPr>
          <a:xfrm rot="16200000">
            <a:off x="-35481" y="811532"/>
            <a:ext cx="784864" cy="0"/>
          </a:xfrm>
          <a:prstGeom prst="line">
            <a:avLst/>
          </a:prstGeom>
          <a:ln w="190500" cap="flat">
            <a:solidFill>
              <a:srgbClr val="5271FF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4C6C63-C675-D7C3-F166-D25900F42D2F}"/>
              </a:ext>
            </a:extLst>
          </p:cNvPr>
          <p:cNvSpPr txBox="1"/>
          <p:nvPr/>
        </p:nvSpPr>
        <p:spPr>
          <a:xfrm>
            <a:off x="914400" y="5262092"/>
            <a:ext cx="73152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Indians remain the </a:t>
            </a:r>
            <a:r>
              <a:rPr lang="en-US" sz="2200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largest Asian Ethnic group</a:t>
            </a: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 UK.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CFF097-2C81-5DA0-FFB8-7B920522D420}"/>
              </a:ext>
            </a:extLst>
          </p:cNvPr>
          <p:cNvSpPr txBox="1"/>
          <p:nvPr/>
        </p:nvSpPr>
        <p:spPr>
          <a:xfrm>
            <a:off x="914400" y="6984366"/>
            <a:ext cx="6858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Pakistani-origin people make up the </a:t>
            </a:r>
            <a:r>
              <a:rPr lang="en-US" sz="2200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second largest             Asian Ethnic group.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AD4E754-20BA-A5F5-648F-CE6F1B349D05}"/>
              </a:ext>
            </a:extLst>
          </p:cNvPr>
          <p:cNvGrpSpPr/>
          <p:nvPr/>
        </p:nvGrpSpPr>
        <p:grpSpPr>
          <a:xfrm>
            <a:off x="16081662" y="6270665"/>
            <a:ext cx="1536698" cy="803737"/>
            <a:chOff x="14965459" y="150703"/>
            <a:chExt cx="1536698" cy="80373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68711C7-03DD-6F50-18C1-C2041CD5A077}"/>
                </a:ext>
              </a:extLst>
            </p:cNvPr>
            <p:cNvSpPr/>
            <p:nvPr/>
          </p:nvSpPr>
          <p:spPr>
            <a:xfrm>
              <a:off x="14965459" y="159886"/>
              <a:ext cx="304800" cy="304800"/>
            </a:xfrm>
            <a:prstGeom prst="rect">
              <a:avLst/>
            </a:prstGeom>
            <a:solidFill>
              <a:srgbClr val="4F5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DBF360A-9986-85F6-5E08-246FEA021ECB}"/>
                </a:ext>
              </a:extLst>
            </p:cNvPr>
            <p:cNvSpPr/>
            <p:nvPr/>
          </p:nvSpPr>
          <p:spPr>
            <a:xfrm>
              <a:off x="14965459" y="649640"/>
              <a:ext cx="304800" cy="304800"/>
            </a:xfrm>
            <a:prstGeom prst="rect">
              <a:avLst/>
            </a:prstGeom>
            <a:solidFill>
              <a:srgbClr val="00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51F5905-2BB2-2881-4605-4D8CC4D96ABE}"/>
                </a:ext>
              </a:extLst>
            </p:cNvPr>
            <p:cNvSpPr txBox="1"/>
            <p:nvPr/>
          </p:nvSpPr>
          <p:spPr>
            <a:xfrm>
              <a:off x="15519823" y="150703"/>
              <a:ext cx="982334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3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2011</a:t>
              </a:r>
              <a:endParaRPr lang="en-IN" sz="13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09A1E6E-50CA-95EE-5FAB-A917691C69E0}"/>
                </a:ext>
              </a:extLst>
            </p:cNvPr>
            <p:cNvSpPr txBox="1"/>
            <p:nvPr/>
          </p:nvSpPr>
          <p:spPr>
            <a:xfrm>
              <a:off x="15519823" y="627934"/>
              <a:ext cx="982334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3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2021</a:t>
              </a:r>
              <a:endParaRPr lang="en-IN" sz="13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F14B0EC-AE8E-6173-42ED-29CCEF34B3C1}"/>
              </a:ext>
            </a:extLst>
          </p:cNvPr>
          <p:cNvGrpSpPr/>
          <p:nvPr/>
        </p:nvGrpSpPr>
        <p:grpSpPr>
          <a:xfrm>
            <a:off x="9144336" y="1418547"/>
            <a:ext cx="8146425" cy="7915953"/>
            <a:chOff x="9608175" y="1475045"/>
            <a:chExt cx="8146425" cy="7915953"/>
          </a:xfrm>
        </p:grpSpPr>
        <p:graphicFrame>
          <p:nvGraphicFramePr>
            <p:cNvPr id="16" name="Chart 15">
              <a:extLst>
                <a:ext uri="{FF2B5EF4-FFF2-40B4-BE49-F238E27FC236}">
                  <a16:creationId xmlns:a16="http://schemas.microsoft.com/office/drawing/2014/main" id="{9B7EA829-968D-A813-7C3F-E8C1781398A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49388524"/>
                </p:ext>
              </p:extLst>
            </p:nvPr>
          </p:nvGraphicFramePr>
          <p:xfrm>
            <a:off x="11738240" y="1800348"/>
            <a:ext cx="4547439" cy="75906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37B007-6EA9-D55C-A9BD-30D1CB6992C8}"/>
                </a:ext>
              </a:extLst>
            </p:cNvPr>
            <p:cNvSpPr txBox="1"/>
            <p:nvPr/>
          </p:nvSpPr>
          <p:spPr>
            <a:xfrm>
              <a:off x="9994713" y="1475045"/>
              <a:ext cx="704589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u="sng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Ethnic group distribution 2011 and 2021, England &amp; Wales</a:t>
              </a:r>
              <a:endParaRPr lang="en-IN" sz="2000" b="1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4408DEB-A12E-715F-AABD-E7AA4D8CAEC0}"/>
                </a:ext>
              </a:extLst>
            </p:cNvPr>
            <p:cNvSpPr txBox="1"/>
            <p:nvPr/>
          </p:nvSpPr>
          <p:spPr>
            <a:xfrm>
              <a:off x="9848837" y="2841835"/>
              <a:ext cx="1831536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fi-FI" sz="15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Asian, Asian British or Asian Welsh</a:t>
              </a:r>
              <a:endParaRPr lang="en-IN" sz="15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CF5ECB7-B73B-9FB4-FA71-2CEB637BC67D}"/>
                </a:ext>
              </a:extLst>
            </p:cNvPr>
            <p:cNvSpPr txBox="1"/>
            <p:nvPr/>
          </p:nvSpPr>
          <p:spPr>
            <a:xfrm>
              <a:off x="9608175" y="4548280"/>
              <a:ext cx="2072198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5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Black, Black British, Black Welsh, Caribbean or African</a:t>
              </a:r>
              <a:endParaRPr lang="en-IN" sz="15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50CBE70-5996-3A2C-ABBC-DF809812AC45}"/>
                </a:ext>
              </a:extLst>
            </p:cNvPr>
            <p:cNvSpPr txBox="1"/>
            <p:nvPr/>
          </p:nvSpPr>
          <p:spPr>
            <a:xfrm>
              <a:off x="9608175" y="6467834"/>
              <a:ext cx="2072198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IN" sz="15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Mixed or Multiple ethnic groups</a:t>
              </a:r>
              <a:endParaRPr lang="en-IN" sz="15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FD5A211-8B74-9F76-1A87-9E028325289F}"/>
                </a:ext>
              </a:extLst>
            </p:cNvPr>
            <p:cNvSpPr txBox="1"/>
            <p:nvPr/>
          </p:nvSpPr>
          <p:spPr>
            <a:xfrm>
              <a:off x="9608175" y="8427689"/>
              <a:ext cx="2072198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IN" sz="1500" b="0" i="0" dirty="0">
                  <a:solidFill>
                    <a:srgbClr val="000000"/>
                  </a:solidFill>
                  <a:effectLst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Other ethnic group</a:t>
              </a:r>
              <a:endParaRPr lang="en-IN" sz="15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49C7D62-AD18-E960-A7D4-D44845A6CB80}"/>
                </a:ext>
              </a:extLst>
            </p:cNvPr>
            <p:cNvSpPr txBox="1"/>
            <p:nvPr/>
          </p:nvSpPr>
          <p:spPr>
            <a:xfrm>
              <a:off x="15174728" y="2691792"/>
              <a:ext cx="1831536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i-FI" sz="15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7.5% </a:t>
              </a:r>
              <a:r>
                <a:rPr lang="fi-FI" sz="15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(4.2 million)</a:t>
              </a:r>
              <a:endParaRPr lang="en-IN" sz="15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954F198-3D14-7F59-220B-1D330DD327CF}"/>
                </a:ext>
              </a:extLst>
            </p:cNvPr>
            <p:cNvSpPr txBox="1"/>
            <p:nvPr/>
          </p:nvSpPr>
          <p:spPr>
            <a:xfrm>
              <a:off x="15923064" y="3090941"/>
              <a:ext cx="1831536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i-FI" sz="15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9.3% </a:t>
              </a:r>
              <a:r>
                <a:rPr lang="fi-FI" sz="15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(5.5 million)</a:t>
              </a:r>
              <a:endParaRPr lang="en-IN" sz="15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1D15954-8B03-1CA7-FB7D-48E0F8CE420F}"/>
                </a:ext>
              </a:extLst>
            </p:cNvPr>
            <p:cNvSpPr txBox="1"/>
            <p:nvPr/>
          </p:nvSpPr>
          <p:spPr>
            <a:xfrm>
              <a:off x="13328003" y="4514198"/>
              <a:ext cx="1831536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i-FI" sz="15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3.3% </a:t>
              </a:r>
              <a:r>
                <a:rPr lang="fi-FI" sz="15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(1.9 million)</a:t>
              </a:r>
              <a:endParaRPr lang="en-IN" sz="15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9195DBF-6AC8-C1C3-38EF-70CA7A5AC2F0}"/>
                </a:ext>
              </a:extLst>
            </p:cNvPr>
            <p:cNvSpPr txBox="1"/>
            <p:nvPr/>
          </p:nvSpPr>
          <p:spPr>
            <a:xfrm>
              <a:off x="13688287" y="4932473"/>
              <a:ext cx="1831536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i-FI" sz="15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4.0% </a:t>
              </a:r>
              <a:r>
                <a:rPr lang="fi-FI" sz="15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(2.4 million)</a:t>
              </a:r>
              <a:endParaRPr lang="en-IN" sz="15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9889238-F7AD-EC33-2DEC-8BA5B0548D88}"/>
                </a:ext>
              </a:extLst>
            </p:cNvPr>
            <p:cNvSpPr txBox="1"/>
            <p:nvPr/>
          </p:nvSpPr>
          <p:spPr>
            <a:xfrm>
              <a:off x="12863738" y="6324633"/>
              <a:ext cx="1831536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i-FI" sz="15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2.2% </a:t>
              </a:r>
              <a:r>
                <a:rPr lang="fi-FI" sz="15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(1.2 million)</a:t>
              </a:r>
              <a:endParaRPr lang="en-IN" sz="15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9AE1169-E4F3-14BC-C63F-8E71064F0D36}"/>
                </a:ext>
              </a:extLst>
            </p:cNvPr>
            <p:cNvSpPr txBox="1"/>
            <p:nvPr/>
          </p:nvSpPr>
          <p:spPr>
            <a:xfrm>
              <a:off x="13124628" y="6743700"/>
              <a:ext cx="1831536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i-FI" sz="15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2.9% </a:t>
              </a:r>
              <a:r>
                <a:rPr lang="fi-FI" sz="15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(1.7 million)</a:t>
              </a:r>
              <a:endParaRPr lang="en-IN" sz="15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33E2894-D81A-BCD9-7CBF-798FF10E994A}"/>
                </a:ext>
              </a:extLst>
            </p:cNvPr>
            <p:cNvSpPr txBox="1"/>
            <p:nvPr/>
          </p:nvSpPr>
          <p:spPr>
            <a:xfrm>
              <a:off x="12344400" y="8171798"/>
              <a:ext cx="2212536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i-FI" sz="15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1.0% </a:t>
              </a:r>
              <a:r>
                <a:rPr lang="fi-FI" sz="15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(564,000)</a:t>
              </a:r>
              <a:endParaRPr lang="en-IN" sz="15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35D6F30-B8E7-D105-EFC3-B7B61A104A62}"/>
                </a:ext>
              </a:extLst>
            </p:cNvPr>
            <p:cNvSpPr txBox="1"/>
            <p:nvPr/>
          </p:nvSpPr>
          <p:spPr>
            <a:xfrm>
              <a:off x="12798864" y="8589316"/>
              <a:ext cx="2212536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i-FI" sz="15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2.1 % </a:t>
              </a:r>
              <a:r>
                <a:rPr lang="fi-FI" sz="15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(1.3 million)</a:t>
              </a:r>
              <a:endParaRPr lang="en-IN" sz="15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6298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8E351458-14D5-F8E4-93BF-CAF7D02ABA86}"/>
              </a:ext>
            </a:extLst>
          </p:cNvPr>
          <p:cNvSpPr/>
          <p:nvPr/>
        </p:nvSpPr>
        <p:spPr>
          <a:xfrm>
            <a:off x="5290682" y="1714500"/>
            <a:ext cx="2024518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4C61FF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576275" y="2425852"/>
            <a:ext cx="1241823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IN" sz="3000" b="1" i="0" u="none" strike="noStrike" dirty="0">
                <a:solidFill>
                  <a:srgbClr val="4C61FE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AGE</a:t>
            </a:r>
            <a:endParaRPr lang="en-US" sz="3000" b="1" dirty="0">
              <a:solidFill>
                <a:srgbClr val="4C61F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576275" y="3209691"/>
            <a:ext cx="3300094" cy="862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Asian ethnic groups have an average age of </a:t>
            </a:r>
            <a:r>
              <a:rPr lang="en-US" sz="2000" i="0" u="none" strike="noStrike" dirty="0">
                <a:solidFill>
                  <a:srgbClr val="C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29 years 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3EF4182-C910-ECA6-6E27-B8975096455D}"/>
              </a:ext>
            </a:extLst>
          </p:cNvPr>
          <p:cNvGrpSpPr/>
          <p:nvPr/>
        </p:nvGrpSpPr>
        <p:grpSpPr>
          <a:xfrm>
            <a:off x="8077200" y="763986"/>
            <a:ext cx="9360900" cy="8759029"/>
            <a:chOff x="8077200" y="763985"/>
            <a:chExt cx="9360900" cy="8759029"/>
          </a:xfrm>
        </p:grpSpPr>
        <p:sp>
          <p:nvSpPr>
            <p:cNvPr id="19" name="AutoShape 19"/>
            <p:cNvSpPr/>
            <p:nvPr/>
          </p:nvSpPr>
          <p:spPr>
            <a:xfrm rot="10800179">
              <a:off x="8077200" y="5143500"/>
              <a:ext cx="9360900" cy="0"/>
            </a:xfrm>
            <a:prstGeom prst="line">
              <a:avLst/>
            </a:prstGeom>
            <a:ln w="25400" cap="rnd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0" name="AutoShape 20"/>
            <p:cNvSpPr/>
            <p:nvPr/>
          </p:nvSpPr>
          <p:spPr>
            <a:xfrm rot="5415548">
              <a:off x="8289493" y="5143500"/>
              <a:ext cx="8759029" cy="0"/>
            </a:xfrm>
            <a:prstGeom prst="line">
              <a:avLst/>
            </a:prstGeom>
            <a:ln w="25400" cap="rnd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N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25" name="TextBox 11">
            <a:extLst>
              <a:ext uri="{FF2B5EF4-FFF2-40B4-BE49-F238E27FC236}">
                <a16:creationId xmlns:a16="http://schemas.microsoft.com/office/drawing/2014/main" id="{AB2D67A2-0EA1-09F5-D31D-02580CFCF34A}"/>
              </a:ext>
            </a:extLst>
          </p:cNvPr>
          <p:cNvSpPr txBox="1"/>
          <p:nvPr/>
        </p:nvSpPr>
        <p:spPr>
          <a:xfrm>
            <a:off x="13213666" y="2425852"/>
            <a:ext cx="2221901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IN" sz="3000" b="1" i="0" u="none" strike="noStrike" dirty="0">
                <a:solidFill>
                  <a:srgbClr val="4C61FE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INCOME</a:t>
            </a:r>
            <a:endParaRPr lang="en-US" sz="3000" b="1" dirty="0">
              <a:solidFill>
                <a:srgbClr val="4C61F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6" name="TextBox 15">
            <a:extLst>
              <a:ext uri="{FF2B5EF4-FFF2-40B4-BE49-F238E27FC236}">
                <a16:creationId xmlns:a16="http://schemas.microsoft.com/office/drawing/2014/main" id="{8855B51B-8FA1-504E-9921-DA8517166703}"/>
              </a:ext>
            </a:extLst>
          </p:cNvPr>
          <p:cNvSpPr txBox="1"/>
          <p:nvPr/>
        </p:nvSpPr>
        <p:spPr>
          <a:xfrm>
            <a:off x="13213666" y="3209691"/>
            <a:ext cx="4224432" cy="1324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Asian </a:t>
            </a:r>
            <a:r>
              <a:rPr lang="en-US" sz="2000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households</a:t>
            </a:r>
            <a:r>
              <a:rPr lang="en-US" sz="20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 the UK had the highest proportion of </a:t>
            </a:r>
            <a:r>
              <a:rPr lang="en-US" sz="2000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income.</a:t>
            </a:r>
            <a:r>
              <a:rPr lang="en-US" sz="20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Earning more than </a:t>
            </a:r>
            <a:r>
              <a:rPr lang="en-US" sz="2000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1,000 pounds a week.</a:t>
            </a:r>
            <a:endParaRPr lang="en-US" b="0" i="0" u="none" strike="noStrike" dirty="0">
              <a:solidFill>
                <a:srgbClr val="C0000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E032BCCB-1AE5-AEFD-7971-0776E1ABA60E}"/>
              </a:ext>
            </a:extLst>
          </p:cNvPr>
          <p:cNvSpPr txBox="1"/>
          <p:nvPr/>
        </p:nvSpPr>
        <p:spPr>
          <a:xfrm>
            <a:off x="8576275" y="6123947"/>
            <a:ext cx="2197493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IN" sz="3000" b="1" i="0" u="none" strike="noStrike" dirty="0">
                <a:solidFill>
                  <a:srgbClr val="4C61FE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GENDER</a:t>
            </a:r>
            <a:endParaRPr lang="en-US" sz="3000" b="1" dirty="0">
              <a:solidFill>
                <a:srgbClr val="4C61F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id="{3EDE046F-4744-8EA7-01A3-FB1D48A6EE96}"/>
              </a:ext>
            </a:extLst>
          </p:cNvPr>
          <p:cNvSpPr txBox="1"/>
          <p:nvPr/>
        </p:nvSpPr>
        <p:spPr>
          <a:xfrm>
            <a:off x="8576276" y="6975842"/>
            <a:ext cx="3615724" cy="1324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b="0" i="0" u="none" strike="noStrike" dirty="0">
                <a:solidFill>
                  <a:srgbClr val="151515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Asian ethnic group gender percentage ratio was           </a:t>
            </a:r>
            <a:r>
              <a:rPr lang="en-US" sz="2000" b="0" i="0" u="none" strike="noStrike" dirty="0">
                <a:solidFill>
                  <a:srgbClr val="C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Male: 49% Female: 51%</a:t>
            </a:r>
          </a:p>
        </p:txBody>
      </p:sp>
      <p:sp>
        <p:nvSpPr>
          <p:cNvPr id="29" name="TextBox 11">
            <a:extLst>
              <a:ext uri="{FF2B5EF4-FFF2-40B4-BE49-F238E27FC236}">
                <a16:creationId xmlns:a16="http://schemas.microsoft.com/office/drawing/2014/main" id="{754A621B-B114-232B-0485-6B6B1C7BAC58}"/>
              </a:ext>
            </a:extLst>
          </p:cNvPr>
          <p:cNvSpPr txBox="1"/>
          <p:nvPr/>
        </p:nvSpPr>
        <p:spPr>
          <a:xfrm>
            <a:off x="13213666" y="6123947"/>
            <a:ext cx="3489104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IN" sz="3000" b="1" i="0" u="none" strike="noStrike" dirty="0">
                <a:solidFill>
                  <a:srgbClr val="4C61FE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EDUCATION</a:t>
            </a:r>
            <a:endParaRPr lang="en-IN" sz="3000" b="1" dirty="0">
              <a:solidFill>
                <a:srgbClr val="4C61FE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1" name="TextBox 15">
            <a:extLst>
              <a:ext uri="{FF2B5EF4-FFF2-40B4-BE49-F238E27FC236}">
                <a16:creationId xmlns:a16="http://schemas.microsoft.com/office/drawing/2014/main" id="{1AFB9316-A92A-FEC2-84F9-02C846ED5F6E}"/>
              </a:ext>
            </a:extLst>
          </p:cNvPr>
          <p:cNvSpPr txBox="1"/>
          <p:nvPr/>
        </p:nvSpPr>
        <p:spPr>
          <a:xfrm>
            <a:off x="13213667" y="6975842"/>
            <a:ext cx="4224432" cy="1324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Indian, Pakistani, &amp; Bangladeshi </a:t>
            </a:r>
            <a:r>
              <a:rPr lang="en-US" sz="2000" b="0" i="0" u="none" strike="noStrike" dirty="0">
                <a:solidFill>
                  <a:srgbClr val="C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youngsters have higher educational qualifications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than other majorities.</a:t>
            </a:r>
          </a:p>
        </p:txBody>
      </p:sp>
      <p:sp>
        <p:nvSpPr>
          <p:cNvPr id="12" name="Google Shape;305;p20">
            <a:extLst>
              <a:ext uri="{FF2B5EF4-FFF2-40B4-BE49-F238E27FC236}">
                <a16:creationId xmlns:a16="http://schemas.microsoft.com/office/drawing/2014/main" id="{82A772A0-C1C1-16E7-6989-B41878EA82FB}"/>
              </a:ext>
            </a:extLst>
          </p:cNvPr>
          <p:cNvSpPr txBox="1"/>
          <p:nvPr/>
        </p:nvSpPr>
        <p:spPr>
          <a:xfrm>
            <a:off x="358575" y="9761109"/>
            <a:ext cx="10234010" cy="322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Source: https://www.ethnicity-facts-figures.service.gov.uk/education-skills-and-training/higher-education/entry-rates-into-higher-education/latest</a:t>
            </a:r>
            <a:endParaRPr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Roboto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F6FAD2B-9F2D-B2DA-A292-34DD8615A6C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6900"/>
            <a:ext cx="7198443" cy="4798961"/>
          </a:xfrm>
          <a:prstGeom prst="rect">
            <a:avLst/>
          </a:prstGeom>
        </p:spPr>
      </p:pic>
      <p:pic>
        <p:nvPicPr>
          <p:cNvPr id="21" name="Picture 20" descr="Shape&#10;&#10;Description automatically generated with low confidence">
            <a:extLst>
              <a:ext uri="{FF2B5EF4-FFF2-40B4-BE49-F238E27FC236}">
                <a16:creationId xmlns:a16="http://schemas.microsoft.com/office/drawing/2014/main" id="{14A06A08-191E-2825-8AD6-D57B14D580F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615" y="1833048"/>
            <a:ext cx="1061202" cy="1061202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low confidence">
            <a:extLst>
              <a:ext uri="{FF2B5EF4-FFF2-40B4-BE49-F238E27FC236}">
                <a16:creationId xmlns:a16="http://schemas.microsoft.com/office/drawing/2014/main" id="{670AE935-580C-1091-41E0-20BA61943A1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0092" y="1770251"/>
            <a:ext cx="1063062" cy="1063062"/>
          </a:xfrm>
          <a:prstGeom prst="rect">
            <a:avLst/>
          </a:prstGeom>
        </p:spPr>
      </p:pic>
      <p:pic>
        <p:nvPicPr>
          <p:cNvPr id="33" name="Picture 32" descr="Shape&#10;&#10;Description automatically generated with low confidence">
            <a:extLst>
              <a:ext uri="{FF2B5EF4-FFF2-40B4-BE49-F238E27FC236}">
                <a16:creationId xmlns:a16="http://schemas.microsoft.com/office/drawing/2014/main" id="{E3C18EBB-8572-CFA4-6E1D-F66BD49454D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7589" y="5524500"/>
            <a:ext cx="1061202" cy="1061202"/>
          </a:xfrm>
          <a:prstGeom prst="rect">
            <a:avLst/>
          </a:prstGeom>
        </p:spPr>
      </p:pic>
      <p:pic>
        <p:nvPicPr>
          <p:cNvPr id="38" name="Picture 37" descr="Shape&#10;&#10;Description automatically generated with low confidence">
            <a:extLst>
              <a:ext uri="{FF2B5EF4-FFF2-40B4-BE49-F238E27FC236}">
                <a16:creationId xmlns:a16="http://schemas.microsoft.com/office/drawing/2014/main" id="{2BD1BFE0-1074-6B5E-389E-FC5133DA247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660" y="5540286"/>
            <a:ext cx="1167322" cy="1167322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CCDD3CD7-6D2E-CFE5-9AB2-090919712A0C}"/>
              </a:ext>
            </a:extLst>
          </p:cNvPr>
          <p:cNvSpPr txBox="1"/>
          <p:nvPr/>
        </p:nvSpPr>
        <p:spPr>
          <a:xfrm>
            <a:off x="800746" y="426812"/>
            <a:ext cx="7657454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Why </a:t>
            </a:r>
            <a:r>
              <a:rPr lang="en-US" sz="5000" dirty="0">
                <a:solidFill>
                  <a:srgbClr val="CC000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Asian Audience? 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FE14C49E-B42E-36E3-38C2-F549D66B8570}"/>
              </a:ext>
            </a:extLst>
          </p:cNvPr>
          <p:cNvSpPr/>
          <p:nvPr/>
        </p:nvSpPr>
        <p:spPr>
          <a:xfrm rot="16200000">
            <a:off x="-35481" y="811532"/>
            <a:ext cx="784864" cy="0"/>
          </a:xfrm>
          <a:prstGeom prst="line">
            <a:avLst/>
          </a:prstGeom>
          <a:ln w="190500" cap="flat">
            <a:solidFill>
              <a:srgbClr val="5271FF"/>
            </a:solidFill>
            <a:prstDash val="solid"/>
            <a:miter lim="800000"/>
            <a:headEnd type="none" w="sm" len="sm"/>
            <a:tailEnd type="none" w="sm" len="sm"/>
          </a:ln>
        </p:spPr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7CD454B4-7401-DD1A-A501-98E0379ACA5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86396" y="7831883"/>
            <a:ext cx="1028700" cy="1198697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92D5FDD1-9F29-BD9A-9042-9A1C770CD00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  <p:pic>
        <p:nvPicPr>
          <p:cNvPr id="6" name="Picture 5" descr="A picture containing person, outdoor, people, posing&#10;&#10;Description automatically generated">
            <a:extLst>
              <a:ext uri="{FF2B5EF4-FFF2-40B4-BE49-F238E27FC236}">
                <a16:creationId xmlns:a16="http://schemas.microsoft.com/office/drawing/2014/main" id="{81ED96DD-168A-E6C1-82D5-37D023B7410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718" y="5649460"/>
            <a:ext cx="5827120" cy="3277755"/>
          </a:xfrm>
          <a:prstGeom prst="rect">
            <a:avLst/>
          </a:prstGeom>
          <a:ln w="152400">
            <a:solidFill>
              <a:schemeClr val="bg1"/>
            </a:solidFill>
            <a:miter lim="800000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>
            <a:extLst>
              <a:ext uri="{FF2B5EF4-FFF2-40B4-BE49-F238E27FC236}">
                <a16:creationId xmlns:a16="http://schemas.microsoft.com/office/drawing/2014/main" id="{0B333DCD-C578-C138-791C-738019F9C55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20908" y="-189340"/>
            <a:ext cx="1028700" cy="1198697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E83E2782-9C74-FAAF-28BA-CECF8FAD3F6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59CC4348-ECC8-99A3-28B2-64744B0A38C1}"/>
              </a:ext>
            </a:extLst>
          </p:cNvPr>
          <p:cNvGrpSpPr/>
          <p:nvPr/>
        </p:nvGrpSpPr>
        <p:grpSpPr>
          <a:xfrm>
            <a:off x="1219200" y="2549021"/>
            <a:ext cx="5863944" cy="6709279"/>
            <a:chOff x="1451256" y="2396621"/>
            <a:chExt cx="5863944" cy="6709279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49BA387-28C9-C191-CEDF-41814A675609}"/>
                </a:ext>
              </a:extLst>
            </p:cNvPr>
            <p:cNvSpPr/>
            <p:nvPr/>
          </p:nvSpPr>
          <p:spPr>
            <a:xfrm>
              <a:off x="1451256" y="2496647"/>
              <a:ext cx="5863944" cy="6609253"/>
            </a:xfrm>
            <a:prstGeom prst="roundRect">
              <a:avLst/>
            </a:prstGeom>
            <a:solidFill>
              <a:srgbClr val="CC0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latin typeface="Montserrat Classic" panose="020B0604020202020204" charset="0"/>
                <a:cs typeface="Montserrat Classic" panose="020B060402020202020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21C00D3-CC86-3FF7-4DAE-B6591619677A}"/>
                </a:ext>
              </a:extLst>
            </p:cNvPr>
            <p:cNvSpPr/>
            <p:nvPr/>
          </p:nvSpPr>
          <p:spPr>
            <a:xfrm>
              <a:off x="1451256" y="2396621"/>
              <a:ext cx="5863944" cy="33854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C32A700-D174-F4A7-1981-BC98D4B4A543}"/>
                </a:ext>
              </a:extLst>
            </p:cNvPr>
            <p:cNvSpPr txBox="1"/>
            <p:nvPr/>
          </p:nvSpPr>
          <p:spPr>
            <a:xfrm>
              <a:off x="2015541" y="6385305"/>
              <a:ext cx="4721818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2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Most British Asians are concentrated in the Greater London &amp; West Midlands areas. Followed by Northwest &amp; Southeast regions. Least Asian population is seen in Wales &amp; Northeast.</a:t>
              </a:r>
            </a:p>
          </p:txBody>
        </p:sp>
        <p:pic>
          <p:nvPicPr>
            <p:cNvPr id="25" name="Picture 24" descr="A group of people walking&#10;&#10;Description automatically generated with low confidence">
              <a:extLst>
                <a:ext uri="{FF2B5EF4-FFF2-40B4-BE49-F238E27FC236}">
                  <a16:creationId xmlns:a16="http://schemas.microsoft.com/office/drawing/2014/main" id="{9308EEB9-D5E1-ED1A-4819-AA2748A380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2" t="630" r="1955"/>
            <a:stretch/>
          </p:blipFill>
          <p:spPr>
            <a:xfrm>
              <a:off x="1568455" y="2496646"/>
              <a:ext cx="5638800" cy="3285449"/>
            </a:xfrm>
            <a:prstGeom prst="rect">
              <a:avLst/>
            </a:prstGeom>
          </p:spPr>
        </p:pic>
      </p:grpSp>
      <p:sp>
        <p:nvSpPr>
          <p:cNvPr id="4" name="TextBox 12">
            <a:extLst>
              <a:ext uri="{FF2B5EF4-FFF2-40B4-BE49-F238E27FC236}">
                <a16:creationId xmlns:a16="http://schemas.microsoft.com/office/drawing/2014/main" id="{19BD8ABE-E287-D88C-0053-004DD7E03490}"/>
              </a:ext>
            </a:extLst>
          </p:cNvPr>
          <p:cNvSpPr txBox="1"/>
          <p:nvPr/>
        </p:nvSpPr>
        <p:spPr>
          <a:xfrm>
            <a:off x="800746" y="426812"/>
            <a:ext cx="3847452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Asians In </a:t>
            </a:r>
            <a:r>
              <a:rPr lang="en-US" sz="5000" dirty="0">
                <a:solidFill>
                  <a:srgbClr val="CC000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UK</a:t>
            </a:r>
            <a:endParaRPr lang="en-US" sz="5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2BB816CA-6FD6-7752-3BCE-9A2312C14671}"/>
              </a:ext>
            </a:extLst>
          </p:cNvPr>
          <p:cNvSpPr/>
          <p:nvPr/>
        </p:nvSpPr>
        <p:spPr>
          <a:xfrm rot="16200000">
            <a:off x="-35481" y="811532"/>
            <a:ext cx="784864" cy="0"/>
          </a:xfrm>
          <a:prstGeom prst="line">
            <a:avLst/>
          </a:prstGeom>
          <a:ln w="190500" cap="flat">
            <a:solidFill>
              <a:srgbClr val="5271FF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8E7888-BD97-F2CF-CC7E-433C9CF1E20F}"/>
              </a:ext>
            </a:extLst>
          </p:cNvPr>
          <p:cNvSpPr txBox="1"/>
          <p:nvPr/>
        </p:nvSpPr>
        <p:spPr>
          <a:xfrm>
            <a:off x="800747" y="1333500"/>
            <a:ext cx="552385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Asian Population in the UK, by region.</a:t>
            </a:r>
            <a:endParaRPr lang="en-IN" sz="2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0" name="Google Shape;305;p20">
            <a:extLst>
              <a:ext uri="{FF2B5EF4-FFF2-40B4-BE49-F238E27FC236}">
                <a16:creationId xmlns:a16="http://schemas.microsoft.com/office/drawing/2014/main" id="{552B8426-7975-9DAE-EBE2-DF45956BFFD0}"/>
              </a:ext>
            </a:extLst>
          </p:cNvPr>
          <p:cNvSpPr txBox="1"/>
          <p:nvPr/>
        </p:nvSpPr>
        <p:spPr>
          <a:xfrm>
            <a:off x="358575" y="9761109"/>
            <a:ext cx="12671626" cy="322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Source: https://www.researchgate.net/profile/Bethany-Toma/publication/328861101/figure/fig1/AS:691532764045312@1541885667268/Map-of-NUTS-1-regions-in-the-UK-3.ppm</a:t>
            </a:r>
            <a:endParaRPr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Roboto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56CF886-4E7B-2191-6F53-3B5F6A79EB7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86800" y="2199211"/>
            <a:ext cx="6408389" cy="702264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2693DBC-11D7-5E44-EF2D-9F74806A2B9B}"/>
              </a:ext>
            </a:extLst>
          </p:cNvPr>
          <p:cNvSpPr txBox="1"/>
          <p:nvPr/>
        </p:nvSpPr>
        <p:spPr>
          <a:xfrm>
            <a:off x="10235294" y="1181100"/>
            <a:ext cx="56370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Ethnic groups by area England and Wales </a:t>
            </a:r>
            <a:r>
              <a:rPr lang="en-US" sz="1600" b="1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(2011).</a:t>
            </a:r>
            <a:endParaRPr lang="en-IN" sz="2000" b="1" u="sng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F54B29F-B6C8-CCB7-656C-C3D029B915C4}"/>
              </a:ext>
            </a:extLst>
          </p:cNvPr>
          <p:cNvGrpSpPr/>
          <p:nvPr/>
        </p:nvGrpSpPr>
        <p:grpSpPr>
          <a:xfrm>
            <a:off x="16276255" y="1751329"/>
            <a:ext cx="1411443" cy="2136577"/>
            <a:chOff x="15428758" y="2552700"/>
            <a:chExt cx="1411443" cy="213657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C35F539-02BF-B54D-A377-48B9496CC62F}"/>
                </a:ext>
              </a:extLst>
            </p:cNvPr>
            <p:cNvSpPr/>
            <p:nvPr/>
          </p:nvSpPr>
          <p:spPr>
            <a:xfrm>
              <a:off x="15428758" y="2597316"/>
              <a:ext cx="277091" cy="277091"/>
            </a:xfrm>
            <a:prstGeom prst="rect">
              <a:avLst/>
            </a:prstGeom>
            <a:solidFill>
              <a:srgbClr val="AAB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AAB8FF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91983AE-DDCC-FA59-7674-41094013A4C2}"/>
                </a:ext>
              </a:extLst>
            </p:cNvPr>
            <p:cNvSpPr/>
            <p:nvPr/>
          </p:nvSpPr>
          <p:spPr>
            <a:xfrm>
              <a:off x="15428758" y="3045959"/>
              <a:ext cx="277091" cy="277091"/>
            </a:xfrm>
            <a:prstGeom prst="rect">
              <a:avLst/>
            </a:prstGeom>
            <a:solidFill>
              <a:srgbClr val="4F5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8A11C97-2D05-78C0-6BEF-C70EA2CD3AD1}"/>
                </a:ext>
              </a:extLst>
            </p:cNvPr>
            <p:cNvSpPr txBox="1"/>
            <p:nvPr/>
          </p:nvSpPr>
          <p:spPr>
            <a:xfrm>
              <a:off x="15815632" y="2552700"/>
              <a:ext cx="79596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&lt;1.9%</a:t>
              </a:r>
              <a:endParaRPr lang="en-IN" sz="1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FBF4214-6543-8418-88F5-224CE6375F45}"/>
                </a:ext>
              </a:extLst>
            </p:cNvPr>
            <p:cNvSpPr txBox="1"/>
            <p:nvPr/>
          </p:nvSpPr>
          <p:spPr>
            <a:xfrm>
              <a:off x="15815632" y="3009900"/>
              <a:ext cx="79596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2-4.9%</a:t>
              </a:r>
              <a:endParaRPr lang="en-IN" sz="1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1752F45-086B-59E3-52CC-93C0DA3F7AA9}"/>
                </a:ext>
              </a:extLst>
            </p:cNvPr>
            <p:cNvSpPr/>
            <p:nvPr/>
          </p:nvSpPr>
          <p:spPr>
            <a:xfrm>
              <a:off x="15428758" y="3494602"/>
              <a:ext cx="277091" cy="277091"/>
            </a:xfrm>
            <a:prstGeom prst="rect">
              <a:avLst/>
            </a:prstGeom>
            <a:solidFill>
              <a:srgbClr val="003C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CEA1EBB-931C-76FC-5172-CA45BB430E21}"/>
                </a:ext>
              </a:extLst>
            </p:cNvPr>
            <p:cNvSpPr txBox="1"/>
            <p:nvPr/>
          </p:nvSpPr>
          <p:spPr>
            <a:xfrm>
              <a:off x="15815632" y="3467100"/>
              <a:ext cx="79596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5-9.9%</a:t>
              </a:r>
              <a:endParaRPr lang="en-IN" sz="1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B6917E8-C183-D4E5-AECE-0A1953F496BF}"/>
                </a:ext>
              </a:extLst>
            </p:cNvPr>
            <p:cNvSpPr/>
            <p:nvPr/>
          </p:nvSpPr>
          <p:spPr>
            <a:xfrm>
              <a:off x="15428758" y="3943245"/>
              <a:ext cx="277091" cy="277091"/>
            </a:xfrm>
            <a:prstGeom prst="rect">
              <a:avLst/>
            </a:prstGeom>
            <a:solidFill>
              <a:srgbClr val="00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4B25288-9D79-6824-22BC-D54FB68E98F5}"/>
                </a:ext>
              </a:extLst>
            </p:cNvPr>
            <p:cNvSpPr txBox="1"/>
            <p:nvPr/>
          </p:nvSpPr>
          <p:spPr>
            <a:xfrm>
              <a:off x="15815633" y="3924300"/>
              <a:ext cx="102456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10-24.9%</a:t>
              </a:r>
              <a:endParaRPr lang="en-IN" sz="1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14C943E-1C70-526C-CDD9-991BC635271E}"/>
                </a:ext>
              </a:extLst>
            </p:cNvPr>
            <p:cNvSpPr/>
            <p:nvPr/>
          </p:nvSpPr>
          <p:spPr>
            <a:xfrm>
              <a:off x="15428758" y="4391888"/>
              <a:ext cx="277091" cy="277091"/>
            </a:xfrm>
            <a:prstGeom prst="rect">
              <a:avLst/>
            </a:prstGeom>
            <a:solidFill>
              <a:srgbClr val="0009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B6EE9D1-8EB8-05FB-C074-009BEF1F956B}"/>
                </a:ext>
              </a:extLst>
            </p:cNvPr>
            <p:cNvSpPr txBox="1"/>
            <p:nvPr/>
          </p:nvSpPr>
          <p:spPr>
            <a:xfrm>
              <a:off x="15815633" y="4381500"/>
              <a:ext cx="64356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&gt;25%</a:t>
              </a:r>
              <a:endParaRPr lang="en-IN" sz="1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6EA4DFED-F2B5-B1B0-BF11-A123D9EDCF85}"/>
              </a:ext>
            </a:extLst>
          </p:cNvPr>
          <p:cNvSpPr txBox="1"/>
          <p:nvPr/>
        </p:nvSpPr>
        <p:spPr>
          <a:xfrm>
            <a:off x="13794407" y="2781300"/>
            <a:ext cx="103746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Northeast</a:t>
            </a:r>
            <a:endParaRPr lang="en-IN" sz="1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8953440-B032-8D68-E58F-40586A715D76}"/>
              </a:ext>
            </a:extLst>
          </p:cNvPr>
          <p:cNvCxnSpPr>
            <a:cxnSpLocks/>
          </p:cNvCxnSpPr>
          <p:nvPr/>
        </p:nvCxnSpPr>
        <p:spPr>
          <a:xfrm flipH="1">
            <a:off x="12931663" y="3002392"/>
            <a:ext cx="784337" cy="4311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0BA0CDA0-B054-871C-BE35-114483E0AC8B}"/>
              </a:ext>
            </a:extLst>
          </p:cNvPr>
          <p:cNvSpPr txBox="1"/>
          <p:nvPr/>
        </p:nvSpPr>
        <p:spPr>
          <a:xfrm>
            <a:off x="14265996" y="4259534"/>
            <a:ext cx="23198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Yorkshire &amp; The Humber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ABCB355-C664-4910-3A88-A215AC4659A5}"/>
              </a:ext>
            </a:extLst>
          </p:cNvPr>
          <p:cNvSpPr txBox="1"/>
          <p:nvPr/>
        </p:nvSpPr>
        <p:spPr>
          <a:xfrm>
            <a:off x="15122428" y="5241422"/>
            <a:ext cx="136447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East Midlands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84CCEBD-F5CE-76D4-530D-02B1F8C5EE0E}"/>
              </a:ext>
            </a:extLst>
          </p:cNvPr>
          <p:cNvSpPr txBox="1"/>
          <p:nvPr/>
        </p:nvSpPr>
        <p:spPr>
          <a:xfrm>
            <a:off x="15576083" y="6447301"/>
            <a:ext cx="149271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East of England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C2260FA-169C-AD00-C11A-DF1E214FF55F}"/>
              </a:ext>
            </a:extLst>
          </p:cNvPr>
          <p:cNvSpPr txBox="1"/>
          <p:nvPr/>
        </p:nvSpPr>
        <p:spPr>
          <a:xfrm>
            <a:off x="15163950" y="7689947"/>
            <a:ext cx="82426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London</a:t>
            </a:r>
            <a:endParaRPr lang="en-IN" sz="1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0E5097A-7D55-4208-F52A-85127CCC1A8E}"/>
              </a:ext>
            </a:extLst>
          </p:cNvPr>
          <p:cNvSpPr txBox="1"/>
          <p:nvPr/>
        </p:nvSpPr>
        <p:spPr>
          <a:xfrm>
            <a:off x="14523756" y="8845923"/>
            <a:ext cx="10310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Southeast</a:t>
            </a:r>
            <a:endParaRPr lang="en-IN" sz="1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4BE7E3D-2180-0826-295C-62EDDCFD6156}"/>
              </a:ext>
            </a:extLst>
          </p:cNvPr>
          <p:cNvSpPr txBox="1"/>
          <p:nvPr/>
        </p:nvSpPr>
        <p:spPr>
          <a:xfrm>
            <a:off x="8321183" y="7566869"/>
            <a:ext cx="108555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Southwest</a:t>
            </a:r>
            <a:endParaRPr lang="en-IN" sz="1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8E42DA2-47B7-0CC3-6C58-02B9AFC407C8}"/>
              </a:ext>
            </a:extLst>
          </p:cNvPr>
          <p:cNvSpPr txBox="1"/>
          <p:nvPr/>
        </p:nvSpPr>
        <p:spPr>
          <a:xfrm>
            <a:off x="8997507" y="5062067"/>
            <a:ext cx="7088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Wales</a:t>
            </a:r>
            <a:endParaRPr lang="en-IN" sz="1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29E039C-2367-DD41-42BC-0426FCF2A59F}"/>
              </a:ext>
            </a:extLst>
          </p:cNvPr>
          <p:cNvSpPr txBox="1"/>
          <p:nvPr/>
        </p:nvSpPr>
        <p:spPr>
          <a:xfrm>
            <a:off x="9854061" y="3722594"/>
            <a:ext cx="109196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Northwest</a:t>
            </a:r>
            <a:endParaRPr lang="en-IN" sz="1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30DBD7F-73D0-78BB-39E4-25A73A78D6B7}"/>
              </a:ext>
            </a:extLst>
          </p:cNvPr>
          <p:cNvCxnSpPr>
            <a:cxnSpLocks/>
          </p:cNvCxnSpPr>
          <p:nvPr/>
        </p:nvCxnSpPr>
        <p:spPr>
          <a:xfrm flipH="1">
            <a:off x="13183668" y="4425231"/>
            <a:ext cx="1014151" cy="3020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7CEF2CF1-957C-58DF-6F25-49A4351C4AC8}"/>
              </a:ext>
            </a:extLst>
          </p:cNvPr>
          <p:cNvCxnSpPr>
            <a:cxnSpLocks/>
          </p:cNvCxnSpPr>
          <p:nvPr/>
        </p:nvCxnSpPr>
        <p:spPr>
          <a:xfrm flipH="1">
            <a:off x="13563600" y="5430588"/>
            <a:ext cx="1308903" cy="29590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" name="TextBox 2047">
            <a:extLst>
              <a:ext uri="{FF2B5EF4-FFF2-40B4-BE49-F238E27FC236}">
                <a16:creationId xmlns:a16="http://schemas.microsoft.com/office/drawing/2014/main" id="{2690BD47-63BE-D41E-6535-5486026A6481}"/>
              </a:ext>
            </a:extLst>
          </p:cNvPr>
          <p:cNvSpPr txBox="1"/>
          <p:nvPr/>
        </p:nvSpPr>
        <p:spPr>
          <a:xfrm>
            <a:off x="8484071" y="6106394"/>
            <a:ext cx="14574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West Midlands</a:t>
            </a:r>
            <a:endParaRPr lang="en-IN" sz="15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2049" name="Straight Connector 2048">
            <a:extLst>
              <a:ext uri="{FF2B5EF4-FFF2-40B4-BE49-F238E27FC236}">
                <a16:creationId xmlns:a16="http://schemas.microsoft.com/office/drawing/2014/main" id="{F40B64F8-71BA-767C-A231-20C8CF09A24D}"/>
              </a:ext>
            </a:extLst>
          </p:cNvPr>
          <p:cNvCxnSpPr>
            <a:cxnSpLocks/>
          </p:cNvCxnSpPr>
          <p:nvPr/>
        </p:nvCxnSpPr>
        <p:spPr>
          <a:xfrm flipH="1" flipV="1">
            <a:off x="10007875" y="6267976"/>
            <a:ext cx="1726925" cy="16158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2" name="Straight Connector 2051">
            <a:extLst>
              <a:ext uri="{FF2B5EF4-FFF2-40B4-BE49-F238E27FC236}">
                <a16:creationId xmlns:a16="http://schemas.microsoft.com/office/drawing/2014/main" id="{ABAE32D4-BD28-7643-CBD1-AF9F1DBF889E}"/>
              </a:ext>
            </a:extLst>
          </p:cNvPr>
          <p:cNvCxnSpPr>
            <a:cxnSpLocks/>
          </p:cNvCxnSpPr>
          <p:nvPr/>
        </p:nvCxnSpPr>
        <p:spPr>
          <a:xfrm flipH="1" flipV="1">
            <a:off x="9406737" y="7767010"/>
            <a:ext cx="1464600" cy="4828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4" name="Straight Connector 2053">
            <a:extLst>
              <a:ext uri="{FF2B5EF4-FFF2-40B4-BE49-F238E27FC236}">
                <a16:creationId xmlns:a16="http://schemas.microsoft.com/office/drawing/2014/main" id="{E25BDB18-562C-BE3C-B6CA-BDA66B62E469}"/>
              </a:ext>
            </a:extLst>
          </p:cNvPr>
          <p:cNvCxnSpPr>
            <a:cxnSpLocks/>
          </p:cNvCxnSpPr>
          <p:nvPr/>
        </p:nvCxnSpPr>
        <p:spPr>
          <a:xfrm flipH="1" flipV="1">
            <a:off x="9697735" y="5276085"/>
            <a:ext cx="1173602" cy="15450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6" name="Straight Connector 2055">
            <a:extLst>
              <a:ext uri="{FF2B5EF4-FFF2-40B4-BE49-F238E27FC236}">
                <a16:creationId xmlns:a16="http://schemas.microsoft.com/office/drawing/2014/main" id="{2386C18D-9138-876A-5514-36474E690A0D}"/>
              </a:ext>
            </a:extLst>
          </p:cNvPr>
          <p:cNvCxnSpPr>
            <a:cxnSpLocks/>
          </p:cNvCxnSpPr>
          <p:nvPr/>
        </p:nvCxnSpPr>
        <p:spPr>
          <a:xfrm flipH="1" flipV="1">
            <a:off x="10969323" y="3884176"/>
            <a:ext cx="1033279" cy="54748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8" name="Straight Connector 2057">
            <a:extLst>
              <a:ext uri="{FF2B5EF4-FFF2-40B4-BE49-F238E27FC236}">
                <a16:creationId xmlns:a16="http://schemas.microsoft.com/office/drawing/2014/main" id="{6E4EF1B4-ADF0-E394-0223-0BE7C1766233}"/>
              </a:ext>
            </a:extLst>
          </p:cNvPr>
          <p:cNvCxnSpPr>
            <a:cxnSpLocks/>
          </p:cNvCxnSpPr>
          <p:nvPr/>
        </p:nvCxnSpPr>
        <p:spPr>
          <a:xfrm flipH="1">
            <a:off x="14487901" y="6645544"/>
            <a:ext cx="1014151" cy="3020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52C711B2-A0EE-C14E-C5C6-57B34CFC70A2}"/>
              </a:ext>
            </a:extLst>
          </p:cNvPr>
          <p:cNvCxnSpPr>
            <a:cxnSpLocks/>
          </p:cNvCxnSpPr>
          <p:nvPr/>
        </p:nvCxnSpPr>
        <p:spPr>
          <a:xfrm flipH="1">
            <a:off x="13451934" y="7851529"/>
            <a:ext cx="1670494" cy="6651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3" name="Straight Connector 2062">
            <a:extLst>
              <a:ext uri="{FF2B5EF4-FFF2-40B4-BE49-F238E27FC236}">
                <a16:creationId xmlns:a16="http://schemas.microsoft.com/office/drawing/2014/main" id="{D521AAD3-9D12-D0DE-CD0C-A8523A0BEC80}"/>
              </a:ext>
            </a:extLst>
          </p:cNvPr>
          <p:cNvCxnSpPr>
            <a:cxnSpLocks/>
          </p:cNvCxnSpPr>
          <p:nvPr/>
        </p:nvCxnSpPr>
        <p:spPr>
          <a:xfrm flipH="1" flipV="1">
            <a:off x="12937881" y="8336255"/>
            <a:ext cx="1517114" cy="67125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813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>
            <a:extLst>
              <a:ext uri="{FF2B5EF4-FFF2-40B4-BE49-F238E27FC236}">
                <a16:creationId xmlns:a16="http://schemas.microsoft.com/office/drawing/2014/main" id="{11B85F80-100D-95E2-3556-85B71E8130B0}"/>
              </a:ext>
            </a:extLst>
          </p:cNvPr>
          <p:cNvSpPr/>
          <p:nvPr/>
        </p:nvSpPr>
        <p:spPr>
          <a:xfrm>
            <a:off x="1889906" y="2639376"/>
            <a:ext cx="3052600" cy="2912965"/>
          </a:xfrm>
          <a:prstGeom prst="flowChartDocument">
            <a:avLst/>
          </a:prstGeom>
          <a:solidFill>
            <a:srgbClr val="5271FF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CCDD3CD7-6D2E-CFE5-9AB2-090919712A0C}"/>
              </a:ext>
            </a:extLst>
          </p:cNvPr>
          <p:cNvSpPr txBox="1"/>
          <p:nvPr/>
        </p:nvSpPr>
        <p:spPr>
          <a:xfrm>
            <a:off x="800746" y="426812"/>
            <a:ext cx="15963254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Opportunity - </a:t>
            </a:r>
            <a:r>
              <a:rPr lang="en-US" sz="5000" dirty="0">
                <a:solidFill>
                  <a:srgbClr val="CC000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Educated, Young &amp; Leaders Of Tomorrow.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FE14C49E-B42E-36E3-38C2-F549D66B8570}"/>
              </a:ext>
            </a:extLst>
          </p:cNvPr>
          <p:cNvSpPr/>
          <p:nvPr/>
        </p:nvSpPr>
        <p:spPr>
          <a:xfrm rot="16200000">
            <a:off x="-35481" y="811532"/>
            <a:ext cx="784864" cy="0"/>
          </a:xfrm>
          <a:prstGeom prst="line">
            <a:avLst/>
          </a:prstGeom>
          <a:ln w="190500" cap="flat">
            <a:solidFill>
              <a:srgbClr val="5271FF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E85E87-35F6-E0EF-25C1-42CED538E22D}"/>
              </a:ext>
            </a:extLst>
          </p:cNvPr>
          <p:cNvSpPr txBox="1"/>
          <p:nvPr/>
        </p:nvSpPr>
        <p:spPr>
          <a:xfrm>
            <a:off x="1650812" y="6142198"/>
            <a:ext cx="3530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Approx 2.9 Million Asian Students got a higher education place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2A86922-6CD5-AAAD-059D-3AD5CC497AF8}"/>
              </a:ext>
            </a:extLst>
          </p:cNvPr>
          <p:cNvSpPr txBox="1"/>
          <p:nvPr/>
        </p:nvSpPr>
        <p:spPr>
          <a:xfrm>
            <a:off x="12842228" y="6142198"/>
            <a:ext cx="4058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Asian Owned Businesses had combined revenue of 114.4 Billion Pounds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C40CA03-E37E-F765-F048-263CCF60AC0B}"/>
              </a:ext>
            </a:extLst>
          </p:cNvPr>
          <p:cNvSpPr txBox="1"/>
          <p:nvPr/>
        </p:nvSpPr>
        <p:spPr>
          <a:xfrm>
            <a:off x="7578336" y="6142198"/>
            <a:ext cx="31311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Median Age of  British Asian is 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29</a:t>
            </a:r>
          </a:p>
        </p:txBody>
      </p:sp>
      <p:sp>
        <p:nvSpPr>
          <p:cNvPr id="32" name="Google Shape;305;p20">
            <a:extLst>
              <a:ext uri="{FF2B5EF4-FFF2-40B4-BE49-F238E27FC236}">
                <a16:creationId xmlns:a16="http://schemas.microsoft.com/office/drawing/2014/main" id="{2A65CDA4-E2BE-BE1A-020A-779DA43C39F8}"/>
              </a:ext>
            </a:extLst>
          </p:cNvPr>
          <p:cNvSpPr txBox="1"/>
          <p:nvPr/>
        </p:nvSpPr>
        <p:spPr>
          <a:xfrm>
            <a:off x="764931" y="8041538"/>
            <a:ext cx="5309298" cy="990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N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 Source: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N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https://www.ethnicity-facts-figures.service.gov.uk/education-skills-and-training/higher-education/entry-rates-into-higher-education/latest </a:t>
            </a:r>
            <a:endParaRPr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Roboto"/>
            </a:endParaRPr>
          </a:p>
        </p:txBody>
      </p:sp>
      <p:sp>
        <p:nvSpPr>
          <p:cNvPr id="33" name="Google Shape;305;p20">
            <a:extLst>
              <a:ext uri="{FF2B5EF4-FFF2-40B4-BE49-F238E27FC236}">
                <a16:creationId xmlns:a16="http://schemas.microsoft.com/office/drawing/2014/main" id="{BFF89890-3F73-BA62-83EA-2BD469DA4F38}"/>
              </a:ext>
            </a:extLst>
          </p:cNvPr>
          <p:cNvSpPr txBox="1"/>
          <p:nvPr/>
        </p:nvSpPr>
        <p:spPr>
          <a:xfrm>
            <a:off x="6781600" y="8041538"/>
            <a:ext cx="4724600" cy="990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N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 Source: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N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https://www.ethnicity-facts-figures.service.gov.uk/uk-population-by-ethnicity/demographics/age-groups/latest</a:t>
            </a:r>
            <a:endParaRPr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Roboto"/>
            </a:endParaRPr>
          </a:p>
        </p:txBody>
      </p:sp>
      <p:sp>
        <p:nvSpPr>
          <p:cNvPr id="34" name="Google Shape;305;p20">
            <a:extLst>
              <a:ext uri="{FF2B5EF4-FFF2-40B4-BE49-F238E27FC236}">
                <a16:creationId xmlns:a16="http://schemas.microsoft.com/office/drawing/2014/main" id="{CA833AF0-DA3F-69F3-A622-9D995A023EF6}"/>
              </a:ext>
            </a:extLst>
          </p:cNvPr>
          <p:cNvSpPr txBox="1"/>
          <p:nvPr/>
        </p:nvSpPr>
        <p:spPr>
          <a:xfrm>
            <a:off x="12445988" y="8041538"/>
            <a:ext cx="4851412" cy="990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N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 Source: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N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https://economictimes.indiatimes.com/news/company/corporate-trends/indian-firms-register-revenue-and-job-growth-in-uk-finds-india-meets-britain-tracker/articleshow/91373905.cms?from=mdr</a:t>
            </a:r>
            <a:endParaRPr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Roboto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12A8664-09C5-0DC4-2BA0-8D66111A19D1}"/>
              </a:ext>
            </a:extLst>
          </p:cNvPr>
          <p:cNvCxnSpPr>
            <a:cxnSpLocks/>
          </p:cNvCxnSpPr>
          <p:nvPr/>
        </p:nvCxnSpPr>
        <p:spPr>
          <a:xfrm>
            <a:off x="2959806" y="7550545"/>
            <a:ext cx="912800" cy="0"/>
          </a:xfrm>
          <a:prstGeom prst="line">
            <a:avLst/>
          </a:prstGeom>
          <a:ln w="76200">
            <a:solidFill>
              <a:srgbClr val="527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6AE1037-948D-B73B-759A-C31774B52893}"/>
              </a:ext>
            </a:extLst>
          </p:cNvPr>
          <p:cNvCxnSpPr>
            <a:cxnSpLocks/>
          </p:cNvCxnSpPr>
          <p:nvPr/>
        </p:nvCxnSpPr>
        <p:spPr>
          <a:xfrm>
            <a:off x="8687500" y="7550545"/>
            <a:ext cx="912800" cy="0"/>
          </a:xfrm>
          <a:prstGeom prst="line">
            <a:avLst/>
          </a:prstGeom>
          <a:ln w="76200">
            <a:solidFill>
              <a:srgbClr val="527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7C5B2D9-CD03-6677-FA20-07BECC25DFC0}"/>
              </a:ext>
            </a:extLst>
          </p:cNvPr>
          <p:cNvCxnSpPr>
            <a:cxnSpLocks/>
          </p:cNvCxnSpPr>
          <p:nvPr/>
        </p:nvCxnSpPr>
        <p:spPr>
          <a:xfrm>
            <a:off x="14415294" y="7550545"/>
            <a:ext cx="912800" cy="0"/>
          </a:xfrm>
          <a:prstGeom prst="line">
            <a:avLst/>
          </a:prstGeom>
          <a:ln w="76200">
            <a:solidFill>
              <a:srgbClr val="527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2398822-88CB-0AB3-CCBF-4319ED4FBFBF}"/>
              </a:ext>
            </a:extLst>
          </p:cNvPr>
          <p:cNvSpPr txBox="1"/>
          <p:nvPr/>
        </p:nvSpPr>
        <p:spPr>
          <a:xfrm>
            <a:off x="2321372" y="3168342"/>
            <a:ext cx="2189668" cy="140038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2.9M</a:t>
            </a:r>
          </a:p>
          <a:p>
            <a:pPr algn="ctr"/>
            <a:r>
              <a:rPr lang="en-US" sz="25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Students</a:t>
            </a:r>
          </a:p>
        </p:txBody>
      </p:sp>
      <p:pic>
        <p:nvPicPr>
          <p:cNvPr id="28" name="Picture 2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9A06E2B-C1BC-B83E-14F0-61E8688AE67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340" y="2095500"/>
            <a:ext cx="5827120" cy="3277755"/>
          </a:xfrm>
          <a:prstGeom prst="rect">
            <a:avLst/>
          </a:prstGeom>
          <a:ln w="88900">
            <a:solidFill>
              <a:schemeClr val="tx1"/>
            </a:solidFill>
          </a:ln>
        </p:spPr>
      </p:pic>
      <p:sp>
        <p:nvSpPr>
          <p:cNvPr id="7" name="Flowchart: Document 6">
            <a:extLst>
              <a:ext uri="{FF2B5EF4-FFF2-40B4-BE49-F238E27FC236}">
                <a16:creationId xmlns:a16="http://schemas.microsoft.com/office/drawing/2014/main" id="{3EE27DDB-1AC4-970D-610E-3397BBB525CD}"/>
              </a:ext>
            </a:extLst>
          </p:cNvPr>
          <p:cNvSpPr/>
          <p:nvPr/>
        </p:nvSpPr>
        <p:spPr>
          <a:xfrm flipH="1">
            <a:off x="13345294" y="2639376"/>
            <a:ext cx="3052800" cy="2912965"/>
          </a:xfrm>
          <a:prstGeom prst="flowChartDocument">
            <a:avLst/>
          </a:prstGeom>
          <a:solidFill>
            <a:srgbClr val="5271FF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0F33CD4-0192-6C55-A783-ED503C1A84F0}"/>
              </a:ext>
            </a:extLst>
          </p:cNvPr>
          <p:cNvSpPr txBox="1"/>
          <p:nvPr/>
        </p:nvSpPr>
        <p:spPr>
          <a:xfrm>
            <a:off x="13451828" y="3168341"/>
            <a:ext cx="2839732" cy="140038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114.4B</a:t>
            </a:r>
          </a:p>
          <a:p>
            <a:pPr algn="ctr"/>
            <a:r>
              <a:rPr lang="en-US" sz="25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Pounds</a:t>
            </a: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B357CFE6-0B66-CCEF-4E29-75F77A1B9A4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901160" y="1572027"/>
            <a:ext cx="1028700" cy="1198697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6AE2B4B8-AEA1-A040-6594-F2095B63750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058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7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person holding a knife&#10;&#10;Description automatically generated with medium confidence">
            <a:extLst>
              <a:ext uri="{FF2B5EF4-FFF2-40B4-BE49-F238E27FC236}">
                <a16:creationId xmlns:a16="http://schemas.microsoft.com/office/drawing/2014/main" id="{4EB572E4-D4BF-A54C-E23A-EFBBC17E10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19" r="14729"/>
          <a:stretch/>
        </p:blipFill>
        <p:spPr>
          <a:xfrm>
            <a:off x="0" y="1"/>
            <a:ext cx="8686800" cy="8780202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6585412" y="8839205"/>
            <a:ext cx="11702589" cy="1447795"/>
          </a:xfrm>
          <a:custGeom>
            <a:avLst/>
            <a:gdLst/>
            <a:ahLst/>
            <a:cxnLst/>
            <a:rect l="l" t="t" r="r" b="b"/>
            <a:pathLst>
              <a:path w="9539733" h="1195908">
                <a:moveTo>
                  <a:pt x="0" y="0"/>
                </a:moveTo>
                <a:lnTo>
                  <a:pt x="9539733" y="0"/>
                </a:lnTo>
                <a:lnTo>
                  <a:pt x="9539733" y="1195908"/>
                </a:lnTo>
                <a:lnTo>
                  <a:pt x="0" y="1195908"/>
                </a:lnTo>
                <a:close/>
              </a:path>
            </a:pathLst>
          </a:custGeom>
          <a:solidFill>
            <a:schemeClr val="tx1"/>
          </a:solidFill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8533132"/>
            <a:ext cx="1028700" cy="1198697"/>
          </a:xfrm>
          <a:prstGeom prst="rect">
            <a:avLst/>
          </a:prstGeom>
        </p:spPr>
      </p:pic>
      <p:sp>
        <p:nvSpPr>
          <p:cNvPr id="26" name="Rectangle: Single Corner Snipped 25">
            <a:extLst>
              <a:ext uri="{FF2B5EF4-FFF2-40B4-BE49-F238E27FC236}">
                <a16:creationId xmlns:a16="http://schemas.microsoft.com/office/drawing/2014/main" id="{029F0B93-63DE-DDED-37B6-86D82D67CD18}"/>
              </a:ext>
            </a:extLst>
          </p:cNvPr>
          <p:cNvSpPr/>
          <p:nvPr/>
        </p:nvSpPr>
        <p:spPr>
          <a:xfrm>
            <a:off x="5105400" y="1104900"/>
            <a:ext cx="10992188" cy="9183914"/>
          </a:xfrm>
          <a:prstGeom prst="snip1Rect">
            <a:avLst/>
          </a:prstGeom>
          <a:solidFill>
            <a:schemeClr val="bg1"/>
          </a:solidFill>
          <a:ln>
            <a:noFill/>
          </a:ln>
          <a:effectLst>
            <a:outerShdw blurRad="215900" dist="38100" dir="1152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EA01668-9C4C-B44E-E553-49FE9EB8014F}"/>
              </a:ext>
            </a:extLst>
          </p:cNvPr>
          <p:cNvSpPr txBox="1"/>
          <p:nvPr/>
        </p:nvSpPr>
        <p:spPr>
          <a:xfrm>
            <a:off x="5410200" y="4076700"/>
            <a:ext cx="916321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Asian owned businesses have an important impact on UK’s economy.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0D5C6A-A1CF-CFFD-011C-E7ABA61F2685}"/>
              </a:ext>
            </a:extLst>
          </p:cNvPr>
          <p:cNvSpPr txBox="1"/>
          <p:nvPr/>
        </p:nvSpPr>
        <p:spPr>
          <a:xfrm>
            <a:off x="5410200" y="5013936"/>
            <a:ext cx="105156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Businesses owned by </a:t>
            </a:r>
            <a:r>
              <a:rPr lang="en-US" sz="2200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Chinese nationals</a:t>
            </a: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had a combined turnover of </a:t>
            </a:r>
            <a:r>
              <a:rPr lang="en-US" sz="2200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£60 Billion.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B07353A-7996-63B1-9C65-28C084C610FA}"/>
              </a:ext>
            </a:extLst>
          </p:cNvPr>
          <p:cNvSpPr txBox="1"/>
          <p:nvPr/>
        </p:nvSpPr>
        <p:spPr>
          <a:xfrm>
            <a:off x="5410200" y="5951172"/>
            <a:ext cx="836046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 total of </a:t>
            </a:r>
            <a:r>
              <a:rPr lang="en-US" sz="2200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900 Indian </a:t>
            </a: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owned businesses made </a:t>
            </a:r>
            <a:r>
              <a:rPr lang="en-US" sz="2200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£54.4 Billion.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DED5D4C-0228-8D50-EE18-1D274DEFE78C}"/>
              </a:ext>
            </a:extLst>
          </p:cNvPr>
          <p:cNvSpPr txBox="1"/>
          <p:nvPr/>
        </p:nvSpPr>
        <p:spPr>
          <a:xfrm>
            <a:off x="5410200" y="6888408"/>
            <a:ext cx="916321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Nearly </a:t>
            </a:r>
            <a:r>
              <a:rPr lang="en-US" sz="2200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176K people</a:t>
            </a: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were employed by Asian businesses in 2021-22.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95F73AF-C761-22B8-95D0-5D8D1B9A9126}"/>
              </a:ext>
            </a:extLst>
          </p:cNvPr>
          <p:cNvSpPr txBox="1"/>
          <p:nvPr/>
        </p:nvSpPr>
        <p:spPr>
          <a:xfrm>
            <a:off x="5410199" y="7825643"/>
            <a:ext cx="836046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Businesses led by ethnic-minority entrepreneurs contribute  at minimum </a:t>
            </a:r>
            <a:r>
              <a:rPr lang="en-US" sz="2200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£74 billion</a:t>
            </a:r>
            <a:r>
              <a: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 year to the </a:t>
            </a:r>
            <a:r>
              <a:rPr lang="en-US" sz="2200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UK economy.</a:t>
            </a:r>
          </a:p>
        </p:txBody>
      </p:sp>
      <p:sp>
        <p:nvSpPr>
          <p:cNvPr id="34" name="TextBox 12">
            <a:extLst>
              <a:ext uri="{FF2B5EF4-FFF2-40B4-BE49-F238E27FC236}">
                <a16:creationId xmlns:a16="http://schemas.microsoft.com/office/drawing/2014/main" id="{061A4471-32B3-4F39-65E1-B030BFB0511B}"/>
              </a:ext>
            </a:extLst>
          </p:cNvPr>
          <p:cNvSpPr txBox="1"/>
          <p:nvPr/>
        </p:nvSpPr>
        <p:spPr>
          <a:xfrm>
            <a:off x="6082595" y="1738810"/>
            <a:ext cx="4647551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000" dirty="0">
                <a:solidFill>
                  <a:srgbClr val="CC000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Asian Affluency</a:t>
            </a:r>
          </a:p>
        </p:txBody>
      </p:sp>
      <p:sp>
        <p:nvSpPr>
          <p:cNvPr id="35" name="AutoShape 4">
            <a:extLst>
              <a:ext uri="{FF2B5EF4-FFF2-40B4-BE49-F238E27FC236}">
                <a16:creationId xmlns:a16="http://schemas.microsoft.com/office/drawing/2014/main" id="{C91AE1BC-3AD1-18E9-78DC-BE3FB03ACE5E}"/>
              </a:ext>
            </a:extLst>
          </p:cNvPr>
          <p:cNvSpPr/>
          <p:nvPr/>
        </p:nvSpPr>
        <p:spPr>
          <a:xfrm rot="16200000">
            <a:off x="5246368" y="2123530"/>
            <a:ext cx="784864" cy="0"/>
          </a:xfrm>
          <a:prstGeom prst="line">
            <a:avLst/>
          </a:prstGeom>
          <a:ln w="190500" cap="flat">
            <a:solidFill>
              <a:srgbClr val="5271FF"/>
            </a:solidFill>
            <a:prstDash val="solid"/>
            <a:miter lim="800000"/>
            <a:headEnd type="none" w="sm" len="sm"/>
            <a:tailEnd type="none" w="sm" len="sm"/>
          </a:ln>
        </p:spPr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D7620E0-8C5E-1E5F-7AB7-9631D11895E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06801" y="9715500"/>
            <a:ext cx="1771986" cy="368205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FCEBB24D-810C-74AA-F1A3-AFEF4441583E}"/>
              </a:ext>
            </a:extLst>
          </p:cNvPr>
          <p:cNvGrpSpPr/>
          <p:nvPr/>
        </p:nvGrpSpPr>
        <p:grpSpPr>
          <a:xfrm>
            <a:off x="15232701" y="6203001"/>
            <a:ext cx="1759899" cy="1759899"/>
            <a:chOff x="15078398" y="4118722"/>
            <a:chExt cx="1599908" cy="1599908"/>
          </a:xfrm>
        </p:grpSpPr>
        <p:sp>
          <p:nvSpPr>
            <p:cNvPr id="14" name="Freeform 14"/>
            <p:cNvSpPr/>
            <p:nvPr/>
          </p:nvSpPr>
          <p:spPr>
            <a:xfrm>
              <a:off x="15078398" y="4118722"/>
              <a:ext cx="1599908" cy="1599908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C00000"/>
            </a:solidFill>
          </p:spPr>
        </p:sp>
        <p:pic>
          <p:nvPicPr>
            <p:cNvPr id="41" name="Picture 40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E4B9CBCC-6E9A-169A-68FC-0CDDF876E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 trans="0" detail="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47750" y="4388074"/>
              <a:ext cx="1061202" cy="1061202"/>
            </a:xfrm>
            <a:prstGeom prst="rect">
              <a:avLst/>
            </a:prstGeom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82BC685-ACC5-0DCB-D53F-09D819BF2DA7}"/>
              </a:ext>
            </a:extLst>
          </p:cNvPr>
          <p:cNvSpPr txBox="1"/>
          <p:nvPr/>
        </p:nvSpPr>
        <p:spPr>
          <a:xfrm>
            <a:off x="6012743" y="2751839"/>
            <a:ext cx="3588457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Contribute to Economy</a:t>
            </a:r>
          </a:p>
        </p:txBody>
      </p:sp>
      <p:pic>
        <p:nvPicPr>
          <p:cNvPr id="3" name="Picture 18">
            <a:extLst>
              <a:ext uri="{FF2B5EF4-FFF2-40B4-BE49-F238E27FC236}">
                <a16:creationId xmlns:a16="http://schemas.microsoft.com/office/drawing/2014/main" id="{37190E85-19BD-5B42-5795-FFC0835D972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916400" y="342900"/>
            <a:ext cx="1028700" cy="1198697"/>
          </a:xfrm>
          <a:prstGeom prst="rect">
            <a:avLst/>
          </a:prstGeom>
        </p:spPr>
      </p:pic>
      <p:sp>
        <p:nvSpPr>
          <p:cNvPr id="2" name="Google Shape;305;p20">
            <a:extLst>
              <a:ext uri="{FF2B5EF4-FFF2-40B4-BE49-F238E27FC236}">
                <a16:creationId xmlns:a16="http://schemas.microsoft.com/office/drawing/2014/main" id="{AAD441D5-14F0-8AD1-909B-E7D18FBBAECC}"/>
              </a:ext>
            </a:extLst>
          </p:cNvPr>
          <p:cNvSpPr txBox="1"/>
          <p:nvPr/>
        </p:nvSpPr>
        <p:spPr>
          <a:xfrm>
            <a:off x="5415641" y="9479913"/>
            <a:ext cx="8833759" cy="322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Source: https://economictimes.indiatimes.com/news/company/corporate-trends/indian-firms-register-revenue-and-job-growth-in-uk-finds-india-meets-britain-tracker/articleshow/91373905.cms?from=mdr</a:t>
            </a:r>
            <a:endParaRPr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C9DBF8BCA59E41BA0DF14FB84D96AE" ma:contentTypeVersion="2" ma:contentTypeDescription="Create a new document." ma:contentTypeScope="" ma:versionID="2a3435700fcd49336f4c30d7d07071cd">
  <xsd:schema xmlns:xsd="http://www.w3.org/2001/XMLSchema" xmlns:xs="http://www.w3.org/2001/XMLSchema" xmlns:p="http://schemas.microsoft.com/office/2006/metadata/properties" xmlns:ns3="f963cd45-54c7-48a6-ba87-cd28f8b27818" targetNamespace="http://schemas.microsoft.com/office/2006/metadata/properties" ma:root="true" ma:fieldsID="a1cb9c24733a02ea4d537d0285eff725" ns3:_="">
    <xsd:import namespace="f963cd45-54c7-48a6-ba87-cd28f8b2781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63cd45-54c7-48a6-ba87-cd28f8b278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E982EEA-9E84-4946-B12B-A07439789B7D}">
  <ds:schemaRefs>
    <ds:schemaRef ds:uri="http://schemas.microsoft.com/office/2006/documentManagement/types"/>
    <ds:schemaRef ds:uri="http://www.w3.org/XML/1998/namespace"/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f963cd45-54c7-48a6-ba87-cd28f8b27818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E3A050C-6B07-430E-BA81-4E1033E61A4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B7992D7-1EF3-45A3-AA40-C3079C1266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63cd45-54c7-48a6-ba87-cd28f8b2781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4474</TotalTime>
  <Words>1768</Words>
  <Application>Microsoft Office PowerPoint</Application>
  <PresentationFormat>Custom</PresentationFormat>
  <Paragraphs>341</Paragraphs>
  <Slides>32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Calibri</vt:lpstr>
      <vt:lpstr>Roboto</vt:lpstr>
      <vt:lpstr>Arial</vt:lpstr>
      <vt:lpstr>Wingdings</vt:lpstr>
      <vt:lpstr>Poppins</vt:lpstr>
      <vt:lpstr>Montserrat Classic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Best Clean Pitch Deck Presentation Template</dc:title>
  <dc:creator>TR-DT-134</dc:creator>
  <cp:lastModifiedBy>vertoz9</cp:lastModifiedBy>
  <cp:revision>446</cp:revision>
  <dcterms:created xsi:type="dcterms:W3CDTF">2006-08-16T00:00:00Z</dcterms:created>
  <dcterms:modified xsi:type="dcterms:W3CDTF">2023-02-14T06:47:38Z</dcterms:modified>
  <dc:identifier>DAFVXQi4vmk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0x010100CBC9DBF8BCA59E41BA0DF14FB84D96AE</vt:lpwstr>
  </property>
</Properties>
</file>